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8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93" r:id="rId22"/>
    <p:sldId id="278" r:id="rId23"/>
    <p:sldId id="279" r:id="rId24"/>
    <p:sldId id="280" r:id="rId25"/>
    <p:sldId id="281" r:id="rId26"/>
    <p:sldId id="282" r:id="rId27"/>
    <p:sldId id="283" r:id="rId28"/>
    <p:sldId id="294" r:id="rId29"/>
    <p:sldId id="287" r:id="rId30"/>
    <p:sldId id="288" r:id="rId31"/>
    <p:sldId id="289" r:id="rId32"/>
    <p:sldId id="291" r:id="rId33"/>
    <p:sldId id="290" r:id="rId34"/>
    <p:sldId id="285" r:id="rId35"/>
    <p:sldId id="286" r:id="rId36"/>
    <p:sldId id="292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HARATHI KANNAN.N" initials="BK" lastIdx="1" clrIdx="0">
    <p:extLst>
      <p:ext uri="{19B8F6BF-5375-455C-9EA6-DF929625EA0E}">
        <p15:presenceInfo xmlns:p15="http://schemas.microsoft.com/office/powerpoint/2012/main" userId="62be5c8bdf2271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7403051181102364E-2"/>
          <c:y val="9.1578248031496043E-2"/>
          <c:w val="0.9025291994750656"/>
          <c:h val="0.772681840551181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E0D-4548-B849-861CEB791B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4656936"/>
        <c:axId val="354657920"/>
      </c:scatterChart>
      <c:valAx>
        <c:axId val="35465693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54657920"/>
        <c:crosses val="autoZero"/>
        <c:crossBetween val="midCat"/>
      </c:valAx>
      <c:valAx>
        <c:axId val="3546579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546569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414AF4-C74F-4CD0-9B04-853D36839D0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29344D-C06B-4981-B5E7-29D096F1B915}">
      <dgm:prSet custT="1"/>
      <dgm:spPr/>
      <dgm:t>
        <a:bodyPr/>
        <a:lstStyle/>
        <a:p>
          <a:pPr rtl="0"/>
          <a:r>
            <a:rPr lang="en-US" sz="2000" b="1" dirty="0" smtClean="0"/>
            <a:t>Unsupervised Learning</a:t>
          </a:r>
          <a:endParaRPr lang="en-US" sz="2000" b="1" dirty="0"/>
        </a:p>
      </dgm:t>
    </dgm:pt>
    <dgm:pt modelId="{0D7745EE-B9AF-44E5-B347-50DAD90A4A94}" type="parTrans" cxnId="{2D93737F-005C-49D0-97FF-B8440F3427C4}">
      <dgm:prSet/>
      <dgm:spPr/>
      <dgm:t>
        <a:bodyPr/>
        <a:lstStyle/>
        <a:p>
          <a:endParaRPr lang="en-US"/>
        </a:p>
      </dgm:t>
    </dgm:pt>
    <dgm:pt modelId="{88896AE6-F839-448F-8606-A090ABDCF402}" type="sibTrans" cxnId="{2D93737F-005C-49D0-97FF-B8440F3427C4}">
      <dgm:prSet/>
      <dgm:spPr/>
      <dgm:t>
        <a:bodyPr/>
        <a:lstStyle/>
        <a:p>
          <a:endParaRPr lang="en-US"/>
        </a:p>
      </dgm:t>
    </dgm:pt>
    <dgm:pt modelId="{5A3C5EA5-3237-42D4-8177-BFB4C2EE1F47}" type="pres">
      <dgm:prSet presAssocID="{41414AF4-C74F-4CD0-9B04-853D36839D0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EB0ABA9-9881-4C25-94FA-9C719EFC4DC2}" type="pres">
      <dgm:prSet presAssocID="{5B29344D-C06B-4981-B5E7-29D096F1B915}" presName="root" presStyleCnt="0"/>
      <dgm:spPr/>
    </dgm:pt>
    <dgm:pt modelId="{FEB389A9-973F-46F0-850A-729D78569EC6}" type="pres">
      <dgm:prSet presAssocID="{5B29344D-C06B-4981-B5E7-29D096F1B915}" presName="rootComposite" presStyleCnt="0"/>
      <dgm:spPr/>
    </dgm:pt>
    <dgm:pt modelId="{21264556-4797-4538-A509-32CA3D980D3C}" type="pres">
      <dgm:prSet presAssocID="{5B29344D-C06B-4981-B5E7-29D096F1B915}" presName="rootText" presStyleLbl="node1" presStyleIdx="0" presStyleCnt="1" custScaleX="213983" custScaleY="111368" custLinFactNeighborX="14451" custLinFactNeighborY="-27679"/>
      <dgm:spPr/>
      <dgm:t>
        <a:bodyPr/>
        <a:lstStyle/>
        <a:p>
          <a:endParaRPr lang="en-US"/>
        </a:p>
      </dgm:t>
    </dgm:pt>
    <dgm:pt modelId="{1A4F2E64-0FB1-41F1-988F-390B486FAB02}" type="pres">
      <dgm:prSet presAssocID="{5B29344D-C06B-4981-B5E7-29D096F1B915}" presName="rootConnector" presStyleLbl="node1" presStyleIdx="0" presStyleCnt="1"/>
      <dgm:spPr/>
      <dgm:t>
        <a:bodyPr/>
        <a:lstStyle/>
        <a:p>
          <a:endParaRPr lang="en-US"/>
        </a:p>
      </dgm:t>
    </dgm:pt>
    <dgm:pt modelId="{7B99AAE9-D1E3-48CB-BE5F-6848317D3E03}" type="pres">
      <dgm:prSet presAssocID="{5B29344D-C06B-4981-B5E7-29D096F1B915}" presName="childShape" presStyleCnt="0"/>
      <dgm:spPr/>
    </dgm:pt>
  </dgm:ptLst>
  <dgm:cxnLst>
    <dgm:cxn modelId="{BDA8003F-0910-48E5-9375-446BE559549C}" type="presOf" srcId="{5B29344D-C06B-4981-B5E7-29D096F1B915}" destId="{1A4F2E64-0FB1-41F1-988F-390B486FAB02}" srcOrd="1" destOrd="0" presId="urn:microsoft.com/office/officeart/2005/8/layout/hierarchy3"/>
    <dgm:cxn modelId="{2D93737F-005C-49D0-97FF-B8440F3427C4}" srcId="{41414AF4-C74F-4CD0-9B04-853D36839D05}" destId="{5B29344D-C06B-4981-B5E7-29D096F1B915}" srcOrd="0" destOrd="0" parTransId="{0D7745EE-B9AF-44E5-B347-50DAD90A4A94}" sibTransId="{88896AE6-F839-448F-8606-A090ABDCF402}"/>
    <dgm:cxn modelId="{0E645771-3AEC-4025-B7FE-CF62353D5A69}" type="presOf" srcId="{41414AF4-C74F-4CD0-9B04-853D36839D05}" destId="{5A3C5EA5-3237-42D4-8177-BFB4C2EE1F47}" srcOrd="0" destOrd="0" presId="urn:microsoft.com/office/officeart/2005/8/layout/hierarchy3"/>
    <dgm:cxn modelId="{86CD88FE-549A-4D6F-9320-8B2715F7D9D7}" type="presOf" srcId="{5B29344D-C06B-4981-B5E7-29D096F1B915}" destId="{21264556-4797-4538-A509-32CA3D980D3C}" srcOrd="0" destOrd="0" presId="urn:microsoft.com/office/officeart/2005/8/layout/hierarchy3"/>
    <dgm:cxn modelId="{4A422889-F5DB-45C7-B693-23818595D59D}" type="presParOf" srcId="{5A3C5EA5-3237-42D4-8177-BFB4C2EE1F47}" destId="{0EB0ABA9-9881-4C25-94FA-9C719EFC4DC2}" srcOrd="0" destOrd="0" presId="urn:microsoft.com/office/officeart/2005/8/layout/hierarchy3"/>
    <dgm:cxn modelId="{F8235563-E968-44DD-B400-4FC682938979}" type="presParOf" srcId="{0EB0ABA9-9881-4C25-94FA-9C719EFC4DC2}" destId="{FEB389A9-973F-46F0-850A-729D78569EC6}" srcOrd="0" destOrd="0" presId="urn:microsoft.com/office/officeart/2005/8/layout/hierarchy3"/>
    <dgm:cxn modelId="{803C77DD-4DB2-4A64-A0CD-3DD03385DC85}" type="presParOf" srcId="{FEB389A9-973F-46F0-850A-729D78569EC6}" destId="{21264556-4797-4538-A509-32CA3D980D3C}" srcOrd="0" destOrd="0" presId="urn:microsoft.com/office/officeart/2005/8/layout/hierarchy3"/>
    <dgm:cxn modelId="{A28FA8EF-11B3-4F99-90F1-1CEC5CFAEC6A}" type="presParOf" srcId="{FEB389A9-973F-46F0-850A-729D78569EC6}" destId="{1A4F2E64-0FB1-41F1-988F-390B486FAB02}" srcOrd="1" destOrd="0" presId="urn:microsoft.com/office/officeart/2005/8/layout/hierarchy3"/>
    <dgm:cxn modelId="{9A83AF78-04DA-47F4-83AF-6A1107527CE8}" type="presParOf" srcId="{0EB0ABA9-9881-4C25-94FA-9C719EFC4DC2}" destId="{7B99AAE9-D1E3-48CB-BE5F-6848317D3E0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414AF4-C74F-4CD0-9B04-853D36839D0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29344D-C06B-4981-B5E7-29D096F1B915}">
      <dgm:prSet custT="1"/>
      <dgm:spPr/>
      <dgm:t>
        <a:bodyPr/>
        <a:lstStyle/>
        <a:p>
          <a:pPr rtl="0"/>
          <a:r>
            <a:rPr lang="en-US" sz="2000" b="1" dirty="0" smtClean="0"/>
            <a:t>Supervised Learning</a:t>
          </a:r>
          <a:endParaRPr lang="en-US" sz="2000" b="1" dirty="0"/>
        </a:p>
      </dgm:t>
    </dgm:pt>
    <dgm:pt modelId="{0D7745EE-B9AF-44E5-B347-50DAD90A4A94}" type="parTrans" cxnId="{2D93737F-005C-49D0-97FF-B8440F3427C4}">
      <dgm:prSet/>
      <dgm:spPr/>
      <dgm:t>
        <a:bodyPr/>
        <a:lstStyle/>
        <a:p>
          <a:endParaRPr lang="en-US"/>
        </a:p>
      </dgm:t>
    </dgm:pt>
    <dgm:pt modelId="{88896AE6-F839-448F-8606-A090ABDCF402}" type="sibTrans" cxnId="{2D93737F-005C-49D0-97FF-B8440F3427C4}">
      <dgm:prSet/>
      <dgm:spPr/>
      <dgm:t>
        <a:bodyPr/>
        <a:lstStyle/>
        <a:p>
          <a:endParaRPr lang="en-US"/>
        </a:p>
      </dgm:t>
    </dgm:pt>
    <dgm:pt modelId="{5A3C5EA5-3237-42D4-8177-BFB4C2EE1F47}" type="pres">
      <dgm:prSet presAssocID="{41414AF4-C74F-4CD0-9B04-853D36839D0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EB0ABA9-9881-4C25-94FA-9C719EFC4DC2}" type="pres">
      <dgm:prSet presAssocID="{5B29344D-C06B-4981-B5E7-29D096F1B915}" presName="root" presStyleCnt="0"/>
      <dgm:spPr/>
    </dgm:pt>
    <dgm:pt modelId="{FEB389A9-973F-46F0-850A-729D78569EC6}" type="pres">
      <dgm:prSet presAssocID="{5B29344D-C06B-4981-B5E7-29D096F1B915}" presName="rootComposite" presStyleCnt="0"/>
      <dgm:spPr/>
    </dgm:pt>
    <dgm:pt modelId="{21264556-4797-4538-A509-32CA3D980D3C}" type="pres">
      <dgm:prSet presAssocID="{5B29344D-C06B-4981-B5E7-29D096F1B915}" presName="rootText" presStyleLbl="node1" presStyleIdx="0" presStyleCnt="1" custScaleX="197500" custScaleY="111368" custLinFactNeighborX="15545" custLinFactNeighborY="-3298"/>
      <dgm:spPr/>
      <dgm:t>
        <a:bodyPr/>
        <a:lstStyle/>
        <a:p>
          <a:endParaRPr lang="en-US"/>
        </a:p>
      </dgm:t>
    </dgm:pt>
    <dgm:pt modelId="{1A4F2E64-0FB1-41F1-988F-390B486FAB02}" type="pres">
      <dgm:prSet presAssocID="{5B29344D-C06B-4981-B5E7-29D096F1B915}" presName="rootConnector" presStyleLbl="node1" presStyleIdx="0" presStyleCnt="1"/>
      <dgm:spPr/>
      <dgm:t>
        <a:bodyPr/>
        <a:lstStyle/>
        <a:p>
          <a:endParaRPr lang="en-US"/>
        </a:p>
      </dgm:t>
    </dgm:pt>
    <dgm:pt modelId="{7B99AAE9-D1E3-48CB-BE5F-6848317D3E03}" type="pres">
      <dgm:prSet presAssocID="{5B29344D-C06B-4981-B5E7-29D096F1B915}" presName="childShape" presStyleCnt="0"/>
      <dgm:spPr/>
    </dgm:pt>
  </dgm:ptLst>
  <dgm:cxnLst>
    <dgm:cxn modelId="{BDA8003F-0910-48E5-9375-446BE559549C}" type="presOf" srcId="{5B29344D-C06B-4981-B5E7-29D096F1B915}" destId="{1A4F2E64-0FB1-41F1-988F-390B486FAB02}" srcOrd="1" destOrd="0" presId="urn:microsoft.com/office/officeart/2005/8/layout/hierarchy3"/>
    <dgm:cxn modelId="{2D93737F-005C-49D0-97FF-B8440F3427C4}" srcId="{41414AF4-C74F-4CD0-9B04-853D36839D05}" destId="{5B29344D-C06B-4981-B5E7-29D096F1B915}" srcOrd="0" destOrd="0" parTransId="{0D7745EE-B9AF-44E5-B347-50DAD90A4A94}" sibTransId="{88896AE6-F839-448F-8606-A090ABDCF402}"/>
    <dgm:cxn modelId="{0E645771-3AEC-4025-B7FE-CF62353D5A69}" type="presOf" srcId="{41414AF4-C74F-4CD0-9B04-853D36839D05}" destId="{5A3C5EA5-3237-42D4-8177-BFB4C2EE1F47}" srcOrd="0" destOrd="0" presId="urn:microsoft.com/office/officeart/2005/8/layout/hierarchy3"/>
    <dgm:cxn modelId="{86CD88FE-549A-4D6F-9320-8B2715F7D9D7}" type="presOf" srcId="{5B29344D-C06B-4981-B5E7-29D096F1B915}" destId="{21264556-4797-4538-A509-32CA3D980D3C}" srcOrd="0" destOrd="0" presId="urn:microsoft.com/office/officeart/2005/8/layout/hierarchy3"/>
    <dgm:cxn modelId="{4A422889-F5DB-45C7-B693-23818595D59D}" type="presParOf" srcId="{5A3C5EA5-3237-42D4-8177-BFB4C2EE1F47}" destId="{0EB0ABA9-9881-4C25-94FA-9C719EFC4DC2}" srcOrd="0" destOrd="0" presId="urn:microsoft.com/office/officeart/2005/8/layout/hierarchy3"/>
    <dgm:cxn modelId="{F8235563-E968-44DD-B400-4FC682938979}" type="presParOf" srcId="{0EB0ABA9-9881-4C25-94FA-9C719EFC4DC2}" destId="{FEB389A9-973F-46F0-850A-729D78569EC6}" srcOrd="0" destOrd="0" presId="urn:microsoft.com/office/officeart/2005/8/layout/hierarchy3"/>
    <dgm:cxn modelId="{803C77DD-4DB2-4A64-A0CD-3DD03385DC85}" type="presParOf" srcId="{FEB389A9-973F-46F0-850A-729D78569EC6}" destId="{21264556-4797-4538-A509-32CA3D980D3C}" srcOrd="0" destOrd="0" presId="urn:microsoft.com/office/officeart/2005/8/layout/hierarchy3"/>
    <dgm:cxn modelId="{A28FA8EF-11B3-4F99-90F1-1CEC5CFAEC6A}" type="presParOf" srcId="{FEB389A9-973F-46F0-850A-729D78569EC6}" destId="{1A4F2E64-0FB1-41F1-988F-390B486FAB02}" srcOrd="1" destOrd="0" presId="urn:microsoft.com/office/officeart/2005/8/layout/hierarchy3"/>
    <dgm:cxn modelId="{9A83AF78-04DA-47F4-83AF-6A1107527CE8}" type="presParOf" srcId="{0EB0ABA9-9881-4C25-94FA-9C719EFC4DC2}" destId="{7B99AAE9-D1E3-48CB-BE5F-6848317D3E0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414AF4-C74F-4CD0-9B04-853D36839D0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29344D-C06B-4981-B5E7-29D096F1B915}">
      <dgm:prSet custT="1"/>
      <dgm:spPr/>
      <dgm:t>
        <a:bodyPr/>
        <a:lstStyle/>
        <a:p>
          <a:pPr rtl="0"/>
          <a:r>
            <a:rPr lang="en-US" sz="2000" b="1" dirty="0" smtClean="0"/>
            <a:t>Reinforcement Learning</a:t>
          </a:r>
          <a:endParaRPr lang="en-US" sz="2000" b="1" dirty="0"/>
        </a:p>
      </dgm:t>
    </dgm:pt>
    <dgm:pt modelId="{0D7745EE-B9AF-44E5-B347-50DAD90A4A94}" type="parTrans" cxnId="{2D93737F-005C-49D0-97FF-B8440F3427C4}">
      <dgm:prSet/>
      <dgm:spPr/>
      <dgm:t>
        <a:bodyPr/>
        <a:lstStyle/>
        <a:p>
          <a:endParaRPr lang="en-US"/>
        </a:p>
      </dgm:t>
    </dgm:pt>
    <dgm:pt modelId="{88896AE6-F839-448F-8606-A090ABDCF402}" type="sibTrans" cxnId="{2D93737F-005C-49D0-97FF-B8440F3427C4}">
      <dgm:prSet/>
      <dgm:spPr/>
      <dgm:t>
        <a:bodyPr/>
        <a:lstStyle/>
        <a:p>
          <a:endParaRPr lang="en-US"/>
        </a:p>
      </dgm:t>
    </dgm:pt>
    <dgm:pt modelId="{5A3C5EA5-3237-42D4-8177-BFB4C2EE1F47}" type="pres">
      <dgm:prSet presAssocID="{41414AF4-C74F-4CD0-9B04-853D36839D0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EB0ABA9-9881-4C25-94FA-9C719EFC4DC2}" type="pres">
      <dgm:prSet presAssocID="{5B29344D-C06B-4981-B5E7-29D096F1B915}" presName="root" presStyleCnt="0"/>
      <dgm:spPr/>
    </dgm:pt>
    <dgm:pt modelId="{FEB389A9-973F-46F0-850A-729D78569EC6}" type="pres">
      <dgm:prSet presAssocID="{5B29344D-C06B-4981-B5E7-29D096F1B915}" presName="rootComposite" presStyleCnt="0"/>
      <dgm:spPr/>
    </dgm:pt>
    <dgm:pt modelId="{21264556-4797-4538-A509-32CA3D980D3C}" type="pres">
      <dgm:prSet presAssocID="{5B29344D-C06B-4981-B5E7-29D096F1B915}" presName="rootText" presStyleLbl="node1" presStyleIdx="0" presStyleCnt="1" custScaleX="197500" custScaleY="111368" custLinFactNeighborX="14451" custLinFactNeighborY="-27679"/>
      <dgm:spPr/>
      <dgm:t>
        <a:bodyPr/>
        <a:lstStyle/>
        <a:p>
          <a:endParaRPr lang="en-US"/>
        </a:p>
      </dgm:t>
    </dgm:pt>
    <dgm:pt modelId="{1A4F2E64-0FB1-41F1-988F-390B486FAB02}" type="pres">
      <dgm:prSet presAssocID="{5B29344D-C06B-4981-B5E7-29D096F1B915}" presName="rootConnector" presStyleLbl="node1" presStyleIdx="0" presStyleCnt="1"/>
      <dgm:spPr/>
      <dgm:t>
        <a:bodyPr/>
        <a:lstStyle/>
        <a:p>
          <a:endParaRPr lang="en-US"/>
        </a:p>
      </dgm:t>
    </dgm:pt>
    <dgm:pt modelId="{7B99AAE9-D1E3-48CB-BE5F-6848317D3E03}" type="pres">
      <dgm:prSet presAssocID="{5B29344D-C06B-4981-B5E7-29D096F1B915}" presName="childShape" presStyleCnt="0"/>
      <dgm:spPr/>
    </dgm:pt>
  </dgm:ptLst>
  <dgm:cxnLst>
    <dgm:cxn modelId="{BDA8003F-0910-48E5-9375-446BE559549C}" type="presOf" srcId="{5B29344D-C06B-4981-B5E7-29D096F1B915}" destId="{1A4F2E64-0FB1-41F1-988F-390B486FAB02}" srcOrd="1" destOrd="0" presId="urn:microsoft.com/office/officeart/2005/8/layout/hierarchy3"/>
    <dgm:cxn modelId="{2D93737F-005C-49D0-97FF-B8440F3427C4}" srcId="{41414AF4-C74F-4CD0-9B04-853D36839D05}" destId="{5B29344D-C06B-4981-B5E7-29D096F1B915}" srcOrd="0" destOrd="0" parTransId="{0D7745EE-B9AF-44E5-B347-50DAD90A4A94}" sibTransId="{88896AE6-F839-448F-8606-A090ABDCF402}"/>
    <dgm:cxn modelId="{0E645771-3AEC-4025-B7FE-CF62353D5A69}" type="presOf" srcId="{41414AF4-C74F-4CD0-9B04-853D36839D05}" destId="{5A3C5EA5-3237-42D4-8177-BFB4C2EE1F47}" srcOrd="0" destOrd="0" presId="urn:microsoft.com/office/officeart/2005/8/layout/hierarchy3"/>
    <dgm:cxn modelId="{86CD88FE-549A-4D6F-9320-8B2715F7D9D7}" type="presOf" srcId="{5B29344D-C06B-4981-B5E7-29D096F1B915}" destId="{21264556-4797-4538-A509-32CA3D980D3C}" srcOrd="0" destOrd="0" presId="urn:microsoft.com/office/officeart/2005/8/layout/hierarchy3"/>
    <dgm:cxn modelId="{4A422889-F5DB-45C7-B693-23818595D59D}" type="presParOf" srcId="{5A3C5EA5-3237-42D4-8177-BFB4C2EE1F47}" destId="{0EB0ABA9-9881-4C25-94FA-9C719EFC4DC2}" srcOrd="0" destOrd="0" presId="urn:microsoft.com/office/officeart/2005/8/layout/hierarchy3"/>
    <dgm:cxn modelId="{F8235563-E968-44DD-B400-4FC682938979}" type="presParOf" srcId="{0EB0ABA9-9881-4C25-94FA-9C719EFC4DC2}" destId="{FEB389A9-973F-46F0-850A-729D78569EC6}" srcOrd="0" destOrd="0" presId="urn:microsoft.com/office/officeart/2005/8/layout/hierarchy3"/>
    <dgm:cxn modelId="{803C77DD-4DB2-4A64-A0CD-3DD03385DC85}" type="presParOf" srcId="{FEB389A9-973F-46F0-850A-729D78569EC6}" destId="{21264556-4797-4538-A509-32CA3D980D3C}" srcOrd="0" destOrd="0" presId="urn:microsoft.com/office/officeart/2005/8/layout/hierarchy3"/>
    <dgm:cxn modelId="{A28FA8EF-11B3-4F99-90F1-1CEC5CFAEC6A}" type="presParOf" srcId="{FEB389A9-973F-46F0-850A-729D78569EC6}" destId="{1A4F2E64-0FB1-41F1-988F-390B486FAB02}" srcOrd="1" destOrd="0" presId="urn:microsoft.com/office/officeart/2005/8/layout/hierarchy3"/>
    <dgm:cxn modelId="{9A83AF78-04DA-47F4-83AF-6A1107527CE8}" type="presParOf" srcId="{0EB0ABA9-9881-4C25-94FA-9C719EFC4DC2}" destId="{7B99AAE9-D1E3-48CB-BE5F-6848317D3E0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64556-4797-4538-A509-32CA3D980D3C}">
      <dsp:nvSpPr>
        <dsp:cNvPr id="0" name=""/>
        <dsp:cNvSpPr/>
      </dsp:nvSpPr>
      <dsp:spPr>
        <a:xfrm>
          <a:off x="248373" y="0"/>
          <a:ext cx="2683286" cy="698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Unsupervised Learning</a:t>
          </a:r>
          <a:endParaRPr lang="en-US" sz="2000" b="1" kern="1200" dirty="0"/>
        </a:p>
      </dsp:txBody>
      <dsp:txXfrm>
        <a:off x="268824" y="20451"/>
        <a:ext cx="2642384" cy="6573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64556-4797-4538-A509-32CA3D980D3C}">
      <dsp:nvSpPr>
        <dsp:cNvPr id="0" name=""/>
        <dsp:cNvSpPr/>
      </dsp:nvSpPr>
      <dsp:spPr>
        <a:xfrm>
          <a:off x="422462" y="0"/>
          <a:ext cx="2476592" cy="698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Supervised Learning</a:t>
          </a:r>
          <a:endParaRPr lang="en-US" sz="2000" b="1" kern="1200" dirty="0"/>
        </a:p>
      </dsp:txBody>
      <dsp:txXfrm>
        <a:off x="442913" y="20451"/>
        <a:ext cx="2435690" cy="6573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64556-4797-4538-A509-32CA3D980D3C}">
      <dsp:nvSpPr>
        <dsp:cNvPr id="0" name=""/>
        <dsp:cNvSpPr/>
      </dsp:nvSpPr>
      <dsp:spPr>
        <a:xfrm>
          <a:off x="408744" y="0"/>
          <a:ext cx="2476592" cy="6982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Reinforcement Learning</a:t>
          </a:r>
          <a:endParaRPr lang="en-US" sz="2000" b="1" kern="1200" dirty="0"/>
        </a:p>
      </dsp:txBody>
      <dsp:txXfrm>
        <a:off x="429195" y="20451"/>
        <a:ext cx="2435690" cy="6573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FAD2F-23FA-4FAF-A55C-D5FF6A44789B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87A0A-A449-4073-8A44-5A78145F6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499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AFB84-9FF1-429B-B0D4-DA402DCE91E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5085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AFB84-9FF1-429B-B0D4-DA402DCE91E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4838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AFB84-9FF1-429B-B0D4-DA402DCE91E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431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AFB84-9FF1-429B-B0D4-DA402DCE91E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638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AFB84-9FF1-429B-B0D4-DA402DCE91E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8149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AFB84-9FF1-429B-B0D4-DA402DCE91E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6010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AFB84-9FF1-429B-B0D4-DA402DCE91E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259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AFB84-9FF1-429B-B0D4-DA402DCE91E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9319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49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7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85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9616"/>
            <a:ext cx="8229600" cy="462654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CA2E2-0D20-4391-8F3E-CAAFE6E7FA52}" type="datetimeFigureOut">
              <a:rPr lang="zh-TW" altLang="en-US" smtClean="0"/>
              <a:t>2020/6/13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B575E-21D9-4F81-9A86-37E23FE3D5C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53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2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7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08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04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73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6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DBCD0-35A5-4C3F-A951-C3947D97A1B4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69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DBCD0-35A5-4C3F-A951-C3947D97A1B4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CBD7B-F951-4114-8DCD-99C7D46D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2.jpg"/><Relationship Id="rId5" Type="http://schemas.openxmlformats.org/officeDocument/2006/relationships/image" Target="../media/image34.png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3.jpe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33.png"/><Relationship Id="rId4" Type="http://schemas.openxmlformats.org/officeDocument/2006/relationships/image" Target="../media/image24.png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8.tm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46.tmp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3.png"/><Relationship Id="rId11" Type="http://schemas.openxmlformats.org/officeDocument/2006/relationships/image" Target="../media/image44.png"/><Relationship Id="rId5" Type="http://schemas.openxmlformats.org/officeDocument/2006/relationships/image" Target="../media/image39.emf"/><Relationship Id="rId10" Type="http://schemas.openxmlformats.org/officeDocument/2006/relationships/image" Target="../media/image41.emf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4.emf"/><Relationship Id="rId4" Type="http://schemas.openxmlformats.org/officeDocument/2006/relationships/oleObject" Target="../embeddings/oleObject9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XuK6gekU1Y" TargetMode="External"/><Relationship Id="rId2" Type="http://schemas.openxmlformats.org/officeDocument/2006/relationships/hyperlink" Target="https://www.youtube.com/watch?v=TmPfTpjtdg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stai/fastai/tree/master/courses/dl1/excel" TargetMode="External"/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tm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102230"/>
              </a:gs>
              <a:gs pos="100000">
                <a:srgbClr val="102230"/>
              </a:gs>
            </a:gsLst>
            <a:lin ang="5400000" scaled="1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34" y="767779"/>
            <a:ext cx="7026506" cy="43629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98977" y="5318575"/>
            <a:ext cx="38164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By </a:t>
            </a:r>
            <a:endParaRPr lang="en-US" sz="3200" b="1" i="1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Calibri" panose="020F0502020204030204" pitchFamily="34" charset="0"/>
            </a:endParaRPr>
          </a:p>
          <a:p>
            <a:pPr algn="ctr"/>
            <a:r>
              <a:rPr lang="en-US" sz="3200" b="1" i="1" dirty="0" err="1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Bharathi</a:t>
            </a:r>
            <a:r>
              <a:rPr lang="en-US" sz="3200" b="1" i="1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kannan</a:t>
            </a:r>
            <a:r>
              <a:rPr lang="en-US" sz="3200" b="1" i="1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3200" b="1" i="1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Calibri" panose="020F0502020204030204" pitchFamily="34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11219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3871" y="404830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Linear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4449885"/>
            <a:ext cx="6333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i="1" dirty="0" smtClean="0">
              <a:solidFill>
                <a:srgbClr val="333333"/>
              </a:solidFill>
              <a:latin typeface="KaTeX_Math"/>
            </a:endParaRPr>
          </a:p>
          <a:p>
            <a:r>
              <a:rPr lang="es-ES" b="1" i="1" dirty="0" err="1" smtClean="0">
                <a:solidFill>
                  <a:srgbClr val="333333"/>
                </a:solidFill>
                <a:latin typeface="KaTeX_Math"/>
              </a:rPr>
              <a:t>Hypothesis</a:t>
            </a:r>
            <a:endParaRPr lang="es-ES" b="1" i="1" dirty="0" smtClean="0">
              <a:solidFill>
                <a:srgbClr val="333333"/>
              </a:solidFill>
              <a:latin typeface="KaTeX_Math"/>
            </a:endParaRPr>
          </a:p>
          <a:p>
            <a:r>
              <a:rPr lang="es-ES" i="1" dirty="0">
                <a:solidFill>
                  <a:srgbClr val="333333"/>
                </a:solidFill>
                <a:latin typeface="KaTeX_Math"/>
              </a:rPr>
              <a:t>	</a:t>
            </a:r>
            <a:r>
              <a:rPr lang="es-ES" i="1" dirty="0" err="1" smtClean="0">
                <a:solidFill>
                  <a:srgbClr val="333333"/>
                </a:solidFill>
                <a:latin typeface="KaTeX_Math"/>
              </a:rPr>
              <a:t>Prediction</a:t>
            </a:r>
            <a:r>
              <a:rPr lang="es-ES" dirty="0" smtClean="0">
                <a:solidFill>
                  <a:srgbClr val="333333"/>
                </a:solidFill>
                <a:latin typeface="KaTeX_Main"/>
              </a:rPr>
              <a:t> ​= </a:t>
            </a:r>
            <a:r>
              <a:rPr lang="es-ES" i="1" dirty="0" err="1" smtClean="0">
                <a:solidFill>
                  <a:srgbClr val="333333"/>
                </a:solidFill>
                <a:latin typeface="KaTeX_Main"/>
              </a:rPr>
              <a:t>weight</a:t>
            </a:r>
            <a:r>
              <a:rPr lang="es-ES" dirty="0" smtClean="0">
                <a:solidFill>
                  <a:srgbClr val="333333"/>
                </a:solidFill>
                <a:latin typeface="KaTeX_Main"/>
              </a:rPr>
              <a:t> * </a:t>
            </a:r>
            <a:r>
              <a:rPr lang="es-ES" b="1" i="1" dirty="0" smtClean="0">
                <a:solidFill>
                  <a:srgbClr val="333333"/>
                </a:solidFill>
                <a:latin typeface="KaTeX_Math"/>
              </a:rPr>
              <a:t>x</a:t>
            </a:r>
            <a:r>
              <a:rPr lang="es-ES" i="1" dirty="0" smtClean="0">
                <a:solidFill>
                  <a:srgbClr val="333333"/>
                </a:solidFill>
                <a:latin typeface="KaTeX_Math"/>
              </a:rPr>
              <a:t> + </a:t>
            </a:r>
            <a:r>
              <a:rPr lang="es-ES" i="1" dirty="0" err="1" smtClean="0">
                <a:solidFill>
                  <a:srgbClr val="333333"/>
                </a:solidFill>
                <a:latin typeface="KaTeX_Main"/>
              </a:rPr>
              <a:t>bias</a:t>
            </a:r>
            <a:endParaRPr lang="es-ES" i="1" dirty="0" smtClean="0">
              <a:solidFill>
                <a:srgbClr val="333333"/>
              </a:solidFill>
              <a:latin typeface="KaTeX_Main"/>
            </a:endParaRPr>
          </a:p>
          <a:p>
            <a:endParaRPr lang="es-ES" i="1" dirty="0">
              <a:solidFill>
                <a:srgbClr val="333333"/>
              </a:solidFill>
              <a:latin typeface="KaTeX_Main"/>
            </a:endParaRPr>
          </a:p>
          <a:p>
            <a:r>
              <a:rPr lang="es-ES" b="1" i="1" dirty="0" err="1" smtClean="0">
                <a:solidFill>
                  <a:srgbClr val="333333"/>
                </a:solidFill>
                <a:latin typeface="KaTeX_Main"/>
              </a:rPr>
              <a:t>Example</a:t>
            </a:r>
            <a:endParaRPr lang="es-ES" b="1" i="1" dirty="0">
              <a:solidFill>
                <a:srgbClr val="333333"/>
              </a:solidFill>
              <a:latin typeface="KaTeX_Main"/>
            </a:endParaRPr>
          </a:p>
          <a:p>
            <a:r>
              <a:rPr lang="es-ES" i="1" dirty="0" smtClean="0">
                <a:solidFill>
                  <a:srgbClr val="333333"/>
                </a:solidFill>
                <a:latin typeface="KaTeX_Main"/>
              </a:rPr>
              <a:t>	</a:t>
            </a:r>
            <a:r>
              <a:rPr lang="es-ES" i="1" dirty="0" err="1" smtClean="0">
                <a:solidFill>
                  <a:srgbClr val="333333"/>
                </a:solidFill>
                <a:latin typeface="KaTeX_Main"/>
              </a:rPr>
              <a:t>Prediction</a:t>
            </a:r>
            <a:r>
              <a:rPr lang="es-ES" i="1" dirty="0" smtClean="0">
                <a:solidFill>
                  <a:srgbClr val="333333"/>
                </a:solidFill>
                <a:latin typeface="KaTeX_Main"/>
              </a:rPr>
              <a:t> = </a:t>
            </a:r>
            <a:r>
              <a:rPr lang="es-ES" i="1" dirty="0" err="1" smtClean="0">
                <a:solidFill>
                  <a:srgbClr val="333333"/>
                </a:solidFill>
                <a:latin typeface="KaTeX_Main"/>
              </a:rPr>
              <a:t>weight</a:t>
            </a:r>
            <a:r>
              <a:rPr lang="es-ES" i="1" dirty="0" smtClean="0">
                <a:solidFill>
                  <a:srgbClr val="333333"/>
                </a:solidFill>
                <a:latin typeface="KaTeX_Main"/>
              </a:rPr>
              <a:t> * (2800)  + </a:t>
            </a:r>
            <a:r>
              <a:rPr lang="es-ES" i="1" dirty="0" err="1" smtClean="0">
                <a:solidFill>
                  <a:srgbClr val="333333"/>
                </a:solidFill>
                <a:latin typeface="KaTeX_Main"/>
              </a:rPr>
              <a:t>bias</a:t>
            </a:r>
            <a:r>
              <a:rPr lang="es-ES" dirty="0" smtClean="0">
                <a:solidFill>
                  <a:srgbClr val="333333"/>
                </a:solidFill>
                <a:latin typeface="KaTeX_Main"/>
              </a:rPr>
              <a:t>​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115616" y="1384270"/>
          <a:ext cx="1944216" cy="2620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Worksheet" r:id="rId4" imgW="1226997" imgH="1653595" progId="Excel.Sheet.12">
                  <p:embed/>
                </p:oleObj>
              </mc:Choice>
              <mc:Fallback>
                <p:oleObj name="Worksheet" r:id="rId4" imgW="1226997" imgH="1653595" progId="Excel.Sheet.12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5616" y="1384270"/>
                        <a:ext cx="1944216" cy="2620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515" y="1248765"/>
            <a:ext cx="5182781" cy="3328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2" t="3841" r="2744" b="16106"/>
          <a:stretch/>
        </p:blipFill>
        <p:spPr>
          <a:xfrm>
            <a:off x="4355976" y="1384270"/>
            <a:ext cx="4176464" cy="266429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505752" y="939449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5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7833" y="570801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Cost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59632" y="3604556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</a:t>
            </a:r>
            <a:r>
              <a:rPr lang="en-US" dirty="0" smtClean="0"/>
              <a:t> - Number of training examples.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41841" y="4066221"/>
                <a:ext cx="64087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𝐻𝑦𝑝𝑜𝑡h𝑒𝑠𝑖𝑠</m:t>
                    </m:r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 smtClean="0"/>
                  <a:t> - Difference of Predicted and Original value.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841" y="4066221"/>
                <a:ext cx="6408712" cy="369332"/>
              </a:xfrm>
              <a:prstGeom prst="rect">
                <a:avLst/>
              </a:prstGeom>
              <a:blipFill>
                <a:blip r:embed="rId2"/>
                <a:stretch>
                  <a:fillRect l="-28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941262" y="5294480"/>
            <a:ext cx="7505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Measuring </a:t>
            </a:r>
            <a:r>
              <a:rPr lang="en-US" dirty="0"/>
              <a:t>the accuracy of our </a:t>
            </a:r>
            <a:r>
              <a:rPr lang="en-US" dirty="0" smtClean="0"/>
              <a:t>prediction </a:t>
            </a:r>
            <a:r>
              <a:rPr lang="en-US" dirty="0"/>
              <a:t>function </a:t>
            </a:r>
            <a:r>
              <a:rPr lang="en-US" dirty="0" smtClean="0"/>
              <a:t>against </a:t>
            </a:r>
            <a:r>
              <a:rPr lang="en-US" dirty="0"/>
              <a:t>the correct </a:t>
            </a:r>
            <a:r>
              <a:rPr lang="en-US" dirty="0" smtClean="0"/>
              <a:t>result.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2964" y="1397163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 </a:t>
            </a:r>
            <a:r>
              <a:rPr lang="en-US" dirty="0" smtClean="0"/>
              <a:t>        Accuracy </a:t>
            </a:r>
            <a:r>
              <a:rPr lang="en-US" dirty="0"/>
              <a:t>of our hypothesis </a:t>
            </a:r>
            <a:r>
              <a:rPr lang="en-US" dirty="0" smtClean="0"/>
              <a:t>function can be measured by using cost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/>
              <p:cNvSpPr txBox="1"/>
              <p:nvPr/>
            </p:nvSpPr>
            <p:spPr>
              <a:xfrm>
                <a:off x="1259632" y="2328218"/>
                <a:ext cx="6984776" cy="1168555"/>
              </a:xfrm>
              <a:prstGeom prst="rect">
                <a:avLst/>
              </a:prstGeom>
              <a:ln w="3175">
                <a:solidFill>
                  <a:srgbClr val="E6E6E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perspectiveFront"/>
                <a:lightRig rig="threePt" dir="t"/>
              </a:scene3d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0" tIns="11206" rIns="0" bIns="0" rtlCol="0">
                <a:spAutoFit/>
              </a:bodyPr>
              <a:lstStyle/>
              <a:p>
                <a:pPr lvl="0">
                  <a:spcBef>
                    <a:spcPct val="20000"/>
                  </a:spcBef>
                  <a:buClr>
                    <a:srgbClr val="0536B3"/>
                  </a:buClr>
                  <a:buSzPct val="70000"/>
                </a:pPr>
                <a:r>
                  <a:rPr lang="en-US" sz="2000" b="1" dirty="0" smtClean="0">
                    <a:solidFill>
                      <a:srgbClr val="000000"/>
                    </a:solidFill>
                  </a:rPr>
                  <a:t>	</a:t>
                </a:r>
              </a:p>
              <a:p>
                <a:pPr lvl="0">
                  <a:spcBef>
                    <a:spcPct val="20000"/>
                  </a:spcBef>
                  <a:buClr>
                    <a:srgbClr val="0536B3"/>
                  </a:buClr>
                  <a:buSzPct val="70000"/>
                </a:pPr>
                <a:r>
                  <a:rPr lang="en-US" sz="2000" b="1" dirty="0">
                    <a:solidFill>
                      <a:srgbClr val="000000"/>
                    </a:solidFill>
                  </a:rPr>
                  <a:t>	</a:t>
                </a:r>
                <a:r>
                  <a:rPr lang="en-US" sz="2000" b="1" dirty="0" smtClean="0">
                    <a:solidFill>
                      <a:srgbClr val="000000"/>
                    </a:solidFill>
                  </a:rPr>
                  <a:t>Cost</a:t>
                </a:r>
                <a:r>
                  <a:rPr lang="en-US" sz="2000" dirty="0" smtClean="0">
                    <a:solidFill>
                      <a:srgbClr val="000000"/>
                    </a:solidFill>
                  </a:rPr>
                  <a:t>(weight , bias</a:t>
                </a:r>
                <a:r>
                  <a:rPr lang="en-US" sz="2000" b="1" dirty="0" smtClean="0">
                    <a:solidFill>
                      <a:srgbClr val="000000"/>
                    </a:solidFill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𝑯𝒚𝒑𝒐𝒕𝒉𝒆𝒔𝒊𝒔</m:t>
                            </m:r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)−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nary>
                  </m:oMath>
                </a14:m>
                <a:endParaRPr lang="en-US" b="1" dirty="0" smtClean="0">
                  <a:solidFill>
                    <a:srgbClr val="000000"/>
                  </a:solidFill>
                </a:endParaRPr>
              </a:p>
              <a:p>
                <a:pPr lvl="0">
                  <a:spcBef>
                    <a:spcPct val="20000"/>
                  </a:spcBef>
                  <a:buClr>
                    <a:srgbClr val="0536B3"/>
                  </a:buClr>
                  <a:buSzPct val="70000"/>
                </a:pPr>
                <a:endParaRPr lang="en-US" sz="2000" b="1" dirty="0">
                  <a:solidFill>
                    <a:srgbClr val="000000"/>
                  </a:solidFill>
                  <a:latin typeface="Gill Sans MT"/>
                </a:endParaRPr>
              </a:p>
            </p:txBody>
          </p:sp>
        </mc:Choice>
        <mc:Fallback xmlns="">
          <p:sp>
            <p:nvSpPr>
              <p:cNvPr id="2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2328218"/>
                <a:ext cx="6984776" cy="11685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175">
                <a:solidFill>
                  <a:srgbClr val="E6E6E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 flipV="1">
            <a:off x="509916" y="1017964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67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6383" y="667809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Our Goal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31640" y="1556792"/>
                <a:ext cx="6912768" cy="1877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1" i="1" dirty="0" smtClean="0">
                    <a:solidFill>
                      <a:srgbClr val="333333"/>
                    </a:solidFill>
                    <a:latin typeface="KaTeX_Math"/>
                  </a:rPr>
                  <a:t>Hypothesis : </a:t>
                </a:r>
                <a:endParaRPr lang="es-ES" b="1" i="1" dirty="0">
                  <a:solidFill>
                    <a:srgbClr val="333333"/>
                  </a:solidFill>
                  <a:latin typeface="KaTeX_Math"/>
                </a:endParaRPr>
              </a:p>
              <a:p>
                <a:r>
                  <a:rPr lang="es-ES" i="1" dirty="0">
                    <a:solidFill>
                      <a:srgbClr val="333333"/>
                    </a:solidFill>
                    <a:latin typeface="KaTeX_Math"/>
                  </a:rPr>
                  <a:t>	</a:t>
                </a:r>
                <a:r>
                  <a:rPr lang="es-ES" i="1" dirty="0" err="1" smtClean="0">
                    <a:solidFill>
                      <a:srgbClr val="333333"/>
                    </a:solidFill>
                    <a:latin typeface="KaTeX_Math"/>
                  </a:rPr>
                  <a:t>Hypothesis</a:t>
                </a:r>
                <a:r>
                  <a:rPr lang="es-ES" i="1" dirty="0" smtClean="0">
                    <a:solidFill>
                      <a:srgbClr val="333333"/>
                    </a:solidFill>
                    <a:latin typeface="KaTeX_Math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s-ES" dirty="0" smtClean="0">
                    <a:solidFill>
                      <a:srgbClr val="333333"/>
                    </a:solidFill>
                    <a:latin typeface="KaTeX_Main"/>
                  </a:rPr>
                  <a:t>) </a:t>
                </a:r>
                <a:r>
                  <a:rPr lang="es-ES" dirty="0">
                    <a:solidFill>
                      <a:srgbClr val="333333"/>
                    </a:solidFill>
                    <a:latin typeface="KaTeX_Main"/>
                  </a:rPr>
                  <a:t>​= </a:t>
                </a:r>
                <a:r>
                  <a:rPr lang="es-ES" i="1" dirty="0" err="1">
                    <a:solidFill>
                      <a:srgbClr val="333333"/>
                    </a:solidFill>
                    <a:latin typeface="KaTeX_Main"/>
                  </a:rPr>
                  <a:t>weight</a:t>
                </a:r>
                <a:r>
                  <a:rPr lang="es-ES" dirty="0">
                    <a:solidFill>
                      <a:srgbClr val="333333"/>
                    </a:solidFill>
                    <a:latin typeface="KaTeX_Main"/>
                  </a:rPr>
                  <a:t> * </a:t>
                </a:r>
                <a:r>
                  <a:rPr lang="es-ES" b="1" i="1" dirty="0">
                    <a:solidFill>
                      <a:srgbClr val="333333"/>
                    </a:solidFill>
                    <a:latin typeface="KaTeX_Math"/>
                  </a:rPr>
                  <a:t>x</a:t>
                </a:r>
                <a:r>
                  <a:rPr lang="es-ES" i="1" dirty="0">
                    <a:solidFill>
                      <a:srgbClr val="333333"/>
                    </a:solidFill>
                    <a:latin typeface="KaTeX_Math"/>
                  </a:rPr>
                  <a:t> + </a:t>
                </a:r>
                <a:r>
                  <a:rPr lang="es-ES" i="1" dirty="0" err="1" smtClean="0">
                    <a:solidFill>
                      <a:srgbClr val="333333"/>
                    </a:solidFill>
                    <a:latin typeface="KaTeX_Main"/>
                  </a:rPr>
                  <a:t>bias</a:t>
                </a:r>
                <a:endParaRPr lang="es-ES" i="1" dirty="0">
                  <a:solidFill>
                    <a:srgbClr val="333333"/>
                  </a:solidFill>
                  <a:latin typeface="KaTeX_Main"/>
                </a:endParaRPr>
              </a:p>
              <a:p>
                <a:endParaRPr lang="es-ES" i="1" dirty="0" smtClean="0">
                  <a:solidFill>
                    <a:srgbClr val="333333"/>
                  </a:solidFill>
                  <a:latin typeface="KaTeX_Main"/>
                </a:endParaRPr>
              </a:p>
              <a:p>
                <a:r>
                  <a:rPr lang="es-ES" b="1" i="1" dirty="0" err="1" smtClean="0">
                    <a:solidFill>
                      <a:srgbClr val="333333"/>
                    </a:solidFill>
                    <a:latin typeface="KaTeX_Main"/>
                  </a:rPr>
                  <a:t>Cost</a:t>
                </a:r>
                <a:r>
                  <a:rPr lang="es-ES" b="1" i="1" dirty="0" smtClean="0">
                    <a:solidFill>
                      <a:srgbClr val="333333"/>
                    </a:solidFill>
                    <a:latin typeface="KaTeX_Main"/>
                  </a:rPr>
                  <a:t> : </a:t>
                </a:r>
                <a:endParaRPr lang="es-ES" b="1" i="1" dirty="0">
                  <a:solidFill>
                    <a:srgbClr val="333333"/>
                  </a:solidFill>
                  <a:latin typeface="KaTeX_Main"/>
                </a:endParaRPr>
              </a:p>
              <a:p>
                <a:r>
                  <a:rPr lang="en-US" sz="2000" b="1" dirty="0" smtClean="0">
                    <a:solidFill>
                      <a:srgbClr val="000000"/>
                    </a:solidFill>
                  </a:rPr>
                  <a:t>	Cost</a:t>
                </a:r>
                <a:r>
                  <a:rPr lang="en-US" sz="2000" dirty="0" smtClean="0">
                    <a:solidFill>
                      <a:srgbClr val="000000"/>
                    </a:solidFill>
                  </a:rPr>
                  <a:t>(weight 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bias</a:t>
                </a:r>
                <a:r>
                  <a:rPr lang="en-US" sz="2000" b="1" dirty="0">
                    <a:solidFill>
                      <a:srgbClr val="000000"/>
                    </a:solidFill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sSup>
                          <m:sSupPr>
                            <m:ctrlP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𝑯𝒚𝒑𝒐𝒕𝒉𝒆𝒔𝒊𝒔</m:t>
                            </m:r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)−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nary>
                  </m:oMath>
                </a14:m>
                <a:endParaRPr lang="es-ES" i="1" dirty="0" smtClean="0">
                  <a:solidFill>
                    <a:srgbClr val="333333"/>
                  </a:solidFill>
                  <a:latin typeface="KaTeX_Main"/>
                </a:endParaRPr>
              </a:p>
              <a:p>
                <a:endParaRPr lang="es-ES" i="1" dirty="0">
                  <a:solidFill>
                    <a:srgbClr val="333333"/>
                  </a:solidFill>
                  <a:latin typeface="KaTeX_Main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556792"/>
                <a:ext cx="6912768" cy="1877437"/>
              </a:xfrm>
              <a:prstGeom prst="rect">
                <a:avLst/>
              </a:prstGeom>
              <a:blipFill>
                <a:blip r:embed="rId2"/>
                <a:stretch>
                  <a:fillRect l="-705" t="-162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148247" y="4123655"/>
            <a:ext cx="7272808" cy="10090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txBody>
          <a:bodyPr vert="horz" wrap="square" lIns="0" tIns="11206" rIns="0" bIns="0" rtlCol="0">
            <a:spAutoFit/>
          </a:bodyPr>
          <a:lstStyle>
            <a:defPPr>
              <a:defRPr lang="zh-TW"/>
            </a:defPPr>
            <a:lvl1pPr marL="11206">
              <a:spcBef>
                <a:spcPts val="88"/>
              </a:spcBef>
              <a:defRPr sz="3200" b="1" i="0" ker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ea typeface="+mj-ea"/>
                <a:cs typeface="Arial"/>
              </a:defRPr>
            </a:lvl1pPr>
          </a:lstStyle>
          <a:p>
            <a:r>
              <a:rPr lang="en-US" dirty="0" smtClean="0"/>
              <a:t>     </a:t>
            </a:r>
            <a:r>
              <a:rPr lang="en-US" dirty="0" smtClean="0">
                <a:solidFill>
                  <a:schemeClr val="accent6"/>
                </a:solidFill>
              </a:rPr>
              <a:t>Goal </a:t>
            </a:r>
            <a:r>
              <a:rPr lang="en-US" dirty="0">
                <a:solidFill>
                  <a:schemeClr val="accent6"/>
                </a:solidFill>
              </a:rPr>
              <a:t>: </a:t>
            </a:r>
            <a:r>
              <a:rPr lang="en-US" dirty="0" smtClean="0">
                <a:solidFill>
                  <a:schemeClr val="accent6"/>
                </a:solidFill>
              </a:rPr>
              <a:t>	</a:t>
            </a:r>
          </a:p>
          <a:p>
            <a:r>
              <a:rPr lang="en-US" dirty="0">
                <a:solidFill>
                  <a:schemeClr val="accent6"/>
                </a:solidFill>
              </a:rPr>
              <a:t>	</a:t>
            </a:r>
            <a:r>
              <a:rPr lang="en-US" dirty="0" smtClean="0">
                <a:solidFill>
                  <a:schemeClr val="accent6"/>
                </a:solidFill>
              </a:rPr>
              <a:t>  minimize(cost(weight , bias))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5751" y="1145655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683568" y="1003164"/>
            <a:ext cx="6804902" cy="28831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lvl="0">
              <a:spcBef>
                <a:spcPct val="20000"/>
              </a:spcBef>
              <a:buClr>
                <a:srgbClr val="0536B3"/>
              </a:buClr>
              <a:buSzPct val="70000"/>
            </a:pPr>
            <a:endParaRPr lang="en-US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2846" y="232571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Gradient Descent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98797" y="1025208"/>
            <a:ext cx="4245099" cy="3070893"/>
            <a:chOff x="1907705" y="1119211"/>
            <a:chExt cx="5399200" cy="38884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8" t="4331" r="3842" b="5871"/>
            <a:stretch/>
          </p:blipFill>
          <p:spPr>
            <a:xfrm>
              <a:off x="1907705" y="1119211"/>
              <a:ext cx="5399200" cy="38884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TextBox 3"/>
            <p:cNvSpPr txBox="1"/>
            <p:nvPr/>
          </p:nvSpPr>
          <p:spPr>
            <a:xfrm rot="1045446">
              <a:off x="2511898" y="4560746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Weight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1521534" y="2478542"/>
              <a:ext cx="1080120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cost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rot="21421495">
              <a:off x="5841599" y="4649225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bias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29759" y="5477942"/>
                <a:ext cx="6468339" cy="98155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    bias:= bias -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den>
                    </m:f>
                  </m:oMath>
                </a14:m>
                <a:r>
                  <a:rPr lang="en-US" sz="2000" b="1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𝒉𝒚𝒑𝒐𝒕𝒉𝒆𝒔𝒊𝒔</m:t>
                        </m:r>
                        <m:d>
                          <m:d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b="1" dirty="0" smtClean="0"/>
              </a:p>
              <a:p>
                <a:r>
                  <a:rPr lang="en-US" sz="2000" dirty="0" smtClean="0"/>
                  <a:t>    weight:=weight </a:t>
                </a:r>
                <a:r>
                  <a:rPr lang="en-US" sz="2000" dirty="0"/>
                  <a:t>-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den>
                    </m:f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𝒚𝒑𝒐𝒕𝒉𝒆𝒔𝒊𝒔</m:t>
                            </m:r>
                            <m:d>
                              <m:d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759" y="5477942"/>
                <a:ext cx="6468339" cy="981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508104" y="1446830"/>
                <a:ext cx="3489530" cy="1702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 smtClean="0"/>
                  <a:t>Gradient Descent Algorithm: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   repeat until convergence</a:t>
                </a:r>
              </a:p>
              <a:p>
                <a:r>
                  <a:rPr lang="en-US" dirty="0" smtClean="0">
                    <a:ea typeface="Cambria Math" panose="02040503050406030204" pitchFamily="18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-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cost(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446830"/>
                <a:ext cx="3489530" cy="1702389"/>
              </a:xfrm>
              <a:prstGeom prst="rect">
                <a:avLst/>
              </a:prstGeom>
              <a:blipFill>
                <a:blip r:embed="rId4"/>
                <a:stretch>
                  <a:fillRect l="-1923"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29759" y="4512115"/>
                <a:ext cx="6940728" cy="649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1" dirty="0" smtClean="0">
                    <a:solidFill>
                      <a:srgbClr val="333333"/>
                    </a:solidFill>
                    <a:latin typeface="KaTeX_Math"/>
                  </a:rPr>
                  <a:t>Hypothesis</a:t>
                </a:r>
                <a:r>
                  <a:rPr lang="es-ES" sz="1600" i="1" dirty="0">
                    <a:solidFill>
                      <a:srgbClr val="333333"/>
                    </a:solidFill>
                    <a:latin typeface="KaTeX_Math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s-ES" sz="1600" dirty="0">
                    <a:solidFill>
                      <a:srgbClr val="333333"/>
                    </a:solidFill>
                    <a:latin typeface="KaTeX_Main"/>
                  </a:rPr>
                  <a:t>) ​= </a:t>
                </a:r>
                <a:r>
                  <a:rPr lang="es-ES" sz="1600" i="1" dirty="0" smtClean="0">
                    <a:solidFill>
                      <a:srgbClr val="333333"/>
                    </a:solidFill>
                    <a:latin typeface="KaTeX_Main"/>
                  </a:rPr>
                  <a:t>weight</a:t>
                </a:r>
                <a:r>
                  <a:rPr lang="es-ES" sz="1600" dirty="0">
                    <a:solidFill>
                      <a:srgbClr val="333333"/>
                    </a:solidFill>
                    <a:latin typeface="KaTeX_Main"/>
                  </a:rPr>
                  <a:t> * </a:t>
                </a:r>
                <a:r>
                  <a:rPr lang="es-ES" sz="1600" b="1" i="1" dirty="0">
                    <a:solidFill>
                      <a:srgbClr val="333333"/>
                    </a:solidFill>
                    <a:latin typeface="KaTeX_Math"/>
                  </a:rPr>
                  <a:t>x</a:t>
                </a:r>
                <a:r>
                  <a:rPr lang="es-ES" sz="1600" i="1" dirty="0">
                    <a:solidFill>
                      <a:srgbClr val="333333"/>
                    </a:solidFill>
                    <a:latin typeface="KaTeX_Math"/>
                  </a:rPr>
                  <a:t> + </a:t>
                </a:r>
                <a:r>
                  <a:rPr lang="es-ES" sz="1600" i="1" dirty="0" err="1">
                    <a:solidFill>
                      <a:srgbClr val="333333"/>
                    </a:solidFill>
                    <a:latin typeface="KaTeX_Main"/>
                  </a:rPr>
                  <a:t>bias</a:t>
                </a:r>
                <a:endParaRPr lang="en-US" sz="1600" b="1" dirty="0" smtClean="0">
                  <a:solidFill>
                    <a:srgbClr val="000000"/>
                  </a:solidFill>
                </a:endParaRPr>
              </a:p>
              <a:p>
                <a:r>
                  <a:rPr lang="en-US" sz="1600" b="1" dirty="0" smtClean="0">
                    <a:solidFill>
                      <a:srgbClr val="000000"/>
                    </a:solidFill>
                  </a:rPr>
                  <a:t>Cost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(weight </a:t>
                </a:r>
                <a:r>
                  <a:rPr lang="en-US" sz="1600" dirty="0">
                    <a:solidFill>
                      <a:srgbClr val="000000"/>
                    </a:solidFill>
                  </a:rPr>
                  <a:t>, bias</a:t>
                </a:r>
                <a:r>
                  <a:rPr lang="en-US" sz="1600" b="1" dirty="0">
                    <a:solidFill>
                      <a:srgbClr val="000000"/>
                    </a:solidFill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sSup>
                          <m:sSupPr>
                            <m:ctrlPr>
                              <a:rPr lang="en-US" sz="1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s-ES" sz="1400" i="1" dirty="0">
                                <a:solidFill>
                                  <a:srgbClr val="333333"/>
                                </a:solidFill>
                                <a:latin typeface="KaTeX_Main"/>
                              </a:rPr>
                              <m:t>weight</m:t>
                            </m:r>
                            <m:r>
                              <m:rPr>
                                <m:nor/>
                              </m:rPr>
                              <a:rPr lang="es-ES" sz="1400" dirty="0">
                                <a:solidFill>
                                  <a:srgbClr val="333333"/>
                                </a:solidFill>
                                <a:latin typeface="KaTeX_Main"/>
                              </a:rPr>
                              <m:t> ∗ </m:t>
                            </m:r>
                            <m:r>
                              <m:rPr>
                                <m:nor/>
                              </m:rPr>
                              <a:rPr lang="es-ES" sz="1400" b="1" i="1" dirty="0">
                                <a:solidFill>
                                  <a:srgbClr val="333333"/>
                                </a:solidFill>
                                <a:latin typeface="KaTeX_Math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s-ES" sz="1400" i="1" dirty="0">
                                <a:solidFill>
                                  <a:srgbClr val="333333"/>
                                </a:solidFill>
                                <a:latin typeface="KaTeX_Math"/>
                              </a:rPr>
                              <m:t> + </m:t>
                            </m:r>
                            <m:r>
                              <m:rPr>
                                <m:nor/>
                              </m:rPr>
                              <a:rPr lang="es-ES" sz="1400" i="1" dirty="0">
                                <a:solidFill>
                                  <a:srgbClr val="333333"/>
                                </a:solidFill>
                                <a:latin typeface="KaTeX_Main"/>
                              </a:rPr>
                              <m:t>bias</m:t>
                            </m:r>
                            <m:r>
                              <m:rPr>
                                <m:nor/>
                              </m:rPr>
                              <a:rPr lang="en-US" sz="1400" b="1" i="0" dirty="0" smtClean="0">
                                <a:solidFill>
                                  <a:srgbClr val="333333"/>
                                </a:solidFill>
                                <a:latin typeface="KaTeX_Main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sz="1400" b="1" dirty="0">
                                <a:solidFill>
                                  <a:srgbClr val="000000"/>
                                </a:solidFill>
                              </a:rPr>
                              <m:t> </m:t>
                            </m:r>
                            <m:r>
                              <a:rPr lang="en-US" sz="1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1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sz="1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nary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759" y="4512115"/>
                <a:ext cx="6940728" cy="649730"/>
              </a:xfrm>
              <a:prstGeom prst="rect">
                <a:avLst/>
              </a:prstGeom>
              <a:blipFill>
                <a:blip r:embed="rId5"/>
                <a:stretch>
                  <a:fillRect l="-527" t="-3738" b="-68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 flipV="1">
            <a:off x="387858" y="653729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4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5" y="116633"/>
            <a:ext cx="8928991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0957" y="479920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How it works</a:t>
            </a:r>
          </a:p>
        </p:txBody>
      </p:sp>
      <p:sp>
        <p:nvSpPr>
          <p:cNvPr id="10" name="Freeform 9"/>
          <p:cNvSpPr/>
          <p:nvPr/>
        </p:nvSpPr>
        <p:spPr>
          <a:xfrm>
            <a:off x="1300899" y="1338641"/>
            <a:ext cx="3733396" cy="2036156"/>
          </a:xfrm>
          <a:custGeom>
            <a:avLst/>
            <a:gdLst>
              <a:gd name="connsiteX0" fmla="*/ 0 w 3733396"/>
              <a:gd name="connsiteY0" fmla="*/ 150794 h 2036156"/>
              <a:gd name="connsiteX1" fmla="*/ 1847654 w 3733396"/>
              <a:gd name="connsiteY1" fmla="*/ 2036155 h 2036156"/>
              <a:gd name="connsiteX2" fmla="*/ 3572759 w 3733396"/>
              <a:gd name="connsiteY2" fmla="*/ 160221 h 2036156"/>
              <a:gd name="connsiteX3" fmla="*/ 3667027 w 3733396"/>
              <a:gd name="connsiteY3" fmla="*/ 94233 h 2036156"/>
              <a:gd name="connsiteX4" fmla="*/ 3648173 w 3733396"/>
              <a:gd name="connsiteY4" fmla="*/ 94233 h 203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3396" h="2036156">
                <a:moveTo>
                  <a:pt x="0" y="150794"/>
                </a:moveTo>
                <a:cubicBezTo>
                  <a:pt x="626097" y="1092689"/>
                  <a:pt x="1252194" y="2034584"/>
                  <a:pt x="1847654" y="2036155"/>
                </a:cubicBezTo>
                <a:cubicBezTo>
                  <a:pt x="2443114" y="2037726"/>
                  <a:pt x="3269530" y="483875"/>
                  <a:pt x="3572759" y="160221"/>
                </a:cubicBezTo>
                <a:cubicBezTo>
                  <a:pt x="3875988" y="-163433"/>
                  <a:pt x="3654458" y="105231"/>
                  <a:pt x="3667027" y="94233"/>
                </a:cubicBezTo>
                <a:cubicBezTo>
                  <a:pt x="3679596" y="83235"/>
                  <a:pt x="3663884" y="88734"/>
                  <a:pt x="3648173" y="94233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043608" y="-315416"/>
            <a:ext cx="4982425" cy="4826954"/>
            <a:chOff x="813712" y="-814051"/>
            <a:chExt cx="4982425" cy="4826954"/>
          </a:xfrm>
        </p:grpSpPr>
        <p:graphicFrame>
          <p:nvGraphicFramePr>
            <p:cNvPr id="9" name="Chart 8"/>
            <p:cNvGraphicFramePr/>
            <p:nvPr>
              <p:extLst/>
            </p:nvPr>
          </p:nvGraphicFramePr>
          <p:xfrm>
            <a:off x="971601" y="700535"/>
            <a:ext cx="4824536" cy="331236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1" name="Arc 10"/>
            <p:cNvSpPr/>
            <p:nvPr/>
          </p:nvSpPr>
          <p:spPr>
            <a:xfrm rot="5674833">
              <a:off x="1151372" y="-273991"/>
              <a:ext cx="4032448" cy="2952328"/>
            </a:xfrm>
            <a:prstGeom prst="arc">
              <a:avLst>
                <a:gd name="adj1" fmla="val 16200000"/>
                <a:gd name="adj2" fmla="val 472093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206290" y="1688604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cost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99792" y="3544415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weight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228273" y="4836834"/>
                <a:ext cx="5935397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bias:= bias 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den>
                    </m:f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𝒉𝒚𝒑𝒐𝒕𝒉𝒆𝒔𝒊𝒔</m:t>
                        </m:r>
                        <m:d>
                          <m:dPr>
                            <m:ctrlPr>
                              <a:rPr lang="en-US" sz="16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1" dirty="0"/>
              </a:p>
              <a:p>
                <a:r>
                  <a:rPr lang="en-US" dirty="0" smtClean="0"/>
                  <a:t>weight</a:t>
                </a:r>
                <a:r>
                  <a:rPr lang="en-US" dirty="0"/>
                  <a:t>:=</a:t>
                </a:r>
                <a:r>
                  <a:rPr lang="en-US" dirty="0" smtClean="0"/>
                  <a:t>weight </a:t>
                </a:r>
                <a:r>
                  <a:rPr lang="en-US" dirty="0"/>
                  <a:t>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den>
                    </m:f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en-US" sz="16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𝒉𝒚𝒑𝒐𝒕𝒉𝒆𝒔𝒊𝒔</m:t>
                            </m:r>
                            <m:d>
                              <m:d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dirty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600" b="1" i="1" dirty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1600" b="1" i="1" dirty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6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b="1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273" y="4836834"/>
                <a:ext cx="5935397" cy="892552"/>
              </a:xfrm>
              <a:prstGeom prst="rect">
                <a:avLst/>
              </a:prstGeom>
              <a:blipFill>
                <a:blip r:embed="rId3"/>
                <a:stretch>
                  <a:fillRect l="-821" t="-31293" b="-56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flipV="1">
            <a:off x="523168" y="978439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41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7505" y="116633"/>
            <a:ext cx="8928991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7504" y="116632"/>
            <a:ext cx="8928992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endParaRPr lang="en-US" sz="3200" b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3568" y="337360"/>
            <a:ext cx="518120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Adding more features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4449885"/>
            <a:ext cx="6333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i="1" dirty="0" smtClean="0">
              <a:solidFill>
                <a:srgbClr val="333333"/>
              </a:solidFill>
              <a:latin typeface="KaTeX_Math"/>
            </a:endParaRPr>
          </a:p>
          <a:p>
            <a:r>
              <a:rPr lang="es-ES" b="1" i="1" dirty="0" err="1" smtClean="0">
                <a:solidFill>
                  <a:srgbClr val="333333"/>
                </a:solidFill>
                <a:latin typeface="KaTeX_Math"/>
              </a:rPr>
              <a:t>Hypothesis</a:t>
            </a:r>
            <a:endParaRPr lang="es-ES" b="1" i="1" dirty="0" smtClean="0">
              <a:solidFill>
                <a:srgbClr val="333333"/>
              </a:solidFill>
              <a:latin typeface="KaTeX_Math"/>
            </a:endParaRPr>
          </a:p>
          <a:p>
            <a:r>
              <a:rPr lang="es-ES" i="1" dirty="0">
                <a:solidFill>
                  <a:srgbClr val="333333"/>
                </a:solidFill>
                <a:latin typeface="KaTeX_Math"/>
              </a:rPr>
              <a:t>	</a:t>
            </a:r>
            <a:r>
              <a:rPr lang="es-ES" i="1" dirty="0" err="1" smtClean="0">
                <a:solidFill>
                  <a:srgbClr val="333333"/>
                </a:solidFill>
                <a:latin typeface="KaTeX_Math"/>
              </a:rPr>
              <a:t>Prediction</a:t>
            </a:r>
            <a:r>
              <a:rPr lang="es-ES" dirty="0" smtClean="0">
                <a:solidFill>
                  <a:srgbClr val="333333"/>
                </a:solidFill>
                <a:latin typeface="KaTeX_Main"/>
              </a:rPr>
              <a:t> ​= </a:t>
            </a:r>
            <a:r>
              <a:rPr lang="es-ES" i="1" dirty="0" smtClean="0">
                <a:solidFill>
                  <a:srgbClr val="333333"/>
                </a:solidFill>
                <a:latin typeface="KaTeX_Main"/>
              </a:rPr>
              <a:t>weight1</a:t>
            </a:r>
            <a:r>
              <a:rPr lang="es-ES" dirty="0" smtClean="0">
                <a:solidFill>
                  <a:srgbClr val="333333"/>
                </a:solidFill>
                <a:latin typeface="KaTeX_Main"/>
              </a:rPr>
              <a:t> * </a:t>
            </a:r>
            <a:r>
              <a:rPr lang="es-ES" b="1" i="1" dirty="0" smtClean="0">
                <a:solidFill>
                  <a:srgbClr val="333333"/>
                </a:solidFill>
                <a:latin typeface="KaTeX_Math"/>
              </a:rPr>
              <a:t>x1</a:t>
            </a:r>
            <a:r>
              <a:rPr lang="es-ES" i="1" dirty="0" smtClean="0">
                <a:solidFill>
                  <a:srgbClr val="333333"/>
                </a:solidFill>
                <a:latin typeface="KaTeX_Math"/>
              </a:rPr>
              <a:t> +weight2 * </a:t>
            </a:r>
            <a:r>
              <a:rPr lang="es-ES" b="1" i="1" dirty="0" smtClean="0">
                <a:solidFill>
                  <a:srgbClr val="333333"/>
                </a:solidFill>
                <a:latin typeface="KaTeX_Math"/>
              </a:rPr>
              <a:t>x2</a:t>
            </a:r>
            <a:r>
              <a:rPr lang="es-ES" i="1" dirty="0" smtClean="0">
                <a:solidFill>
                  <a:srgbClr val="333333"/>
                </a:solidFill>
                <a:latin typeface="KaTeX_Math"/>
              </a:rPr>
              <a:t>+ </a:t>
            </a:r>
            <a:r>
              <a:rPr lang="es-ES" i="1" dirty="0" err="1" smtClean="0">
                <a:solidFill>
                  <a:srgbClr val="333333"/>
                </a:solidFill>
                <a:latin typeface="KaTeX_Main"/>
              </a:rPr>
              <a:t>bias</a:t>
            </a:r>
            <a:endParaRPr lang="es-ES" i="1" dirty="0" smtClean="0">
              <a:solidFill>
                <a:srgbClr val="333333"/>
              </a:solidFill>
              <a:latin typeface="KaTeX_Main"/>
            </a:endParaRPr>
          </a:p>
          <a:p>
            <a:endParaRPr lang="es-ES" i="1" dirty="0">
              <a:solidFill>
                <a:srgbClr val="333333"/>
              </a:solidFill>
              <a:latin typeface="KaTeX_Main"/>
            </a:endParaRPr>
          </a:p>
          <a:p>
            <a:r>
              <a:rPr lang="es-ES" b="1" i="1" dirty="0" err="1" smtClean="0">
                <a:solidFill>
                  <a:srgbClr val="333333"/>
                </a:solidFill>
                <a:latin typeface="KaTeX_Main"/>
              </a:rPr>
              <a:t>Example</a:t>
            </a:r>
            <a:endParaRPr lang="es-ES" b="1" i="1" dirty="0">
              <a:solidFill>
                <a:srgbClr val="333333"/>
              </a:solidFill>
              <a:latin typeface="KaTeX_Main"/>
            </a:endParaRPr>
          </a:p>
          <a:p>
            <a:r>
              <a:rPr lang="es-ES" i="1" dirty="0" smtClean="0">
                <a:solidFill>
                  <a:srgbClr val="333333"/>
                </a:solidFill>
                <a:latin typeface="KaTeX_Main"/>
              </a:rPr>
              <a:t>	</a:t>
            </a:r>
            <a:r>
              <a:rPr lang="es-ES" i="1" dirty="0" err="1" smtClean="0">
                <a:solidFill>
                  <a:srgbClr val="333333"/>
                </a:solidFill>
                <a:latin typeface="KaTeX_Main"/>
              </a:rPr>
              <a:t>Prediction</a:t>
            </a:r>
            <a:r>
              <a:rPr lang="es-ES" i="1" dirty="0" smtClean="0">
                <a:solidFill>
                  <a:srgbClr val="333333"/>
                </a:solidFill>
                <a:latin typeface="KaTeX_Main"/>
              </a:rPr>
              <a:t> = weight1 * (2800)  weight2 *(10) + </a:t>
            </a:r>
            <a:r>
              <a:rPr lang="es-ES" i="1" dirty="0" err="1" smtClean="0">
                <a:solidFill>
                  <a:srgbClr val="333333"/>
                </a:solidFill>
                <a:latin typeface="KaTeX_Main"/>
              </a:rPr>
              <a:t>bias</a:t>
            </a:r>
            <a:r>
              <a:rPr lang="es-ES" dirty="0" smtClean="0">
                <a:solidFill>
                  <a:srgbClr val="333333"/>
                </a:solidFill>
                <a:latin typeface="KaTeX_Main"/>
              </a:rPr>
              <a:t>​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648016" y="1291314"/>
          <a:ext cx="2908300" cy="262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Worksheet" r:id="rId4" imgW="1836455" imgH="1653595" progId="Excel.Sheet.12">
                  <p:embed/>
                </p:oleObj>
              </mc:Choice>
              <mc:Fallback>
                <p:oleObj name="Worksheet" r:id="rId4" imgW="1836455" imgH="1653595" progId="Excel.Sheet.12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48016" y="1291314"/>
                        <a:ext cx="2908300" cy="2620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>
          <a:xfrm flipV="1">
            <a:off x="531877" y="818975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66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4980" y="411666"/>
            <a:ext cx="4893171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Polynomial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71600" y="4449885"/>
                <a:ext cx="6840760" cy="1766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s-ES" i="1" dirty="0" smtClean="0">
                  <a:solidFill>
                    <a:srgbClr val="333333"/>
                  </a:solidFill>
                  <a:latin typeface="KaTeX_Math"/>
                </a:endParaRPr>
              </a:p>
              <a:p>
                <a:r>
                  <a:rPr lang="es-ES" b="1" i="1" dirty="0" err="1" smtClean="0">
                    <a:solidFill>
                      <a:srgbClr val="333333"/>
                    </a:solidFill>
                    <a:latin typeface="KaTeX_Math"/>
                  </a:rPr>
                  <a:t>Hypothesis</a:t>
                </a:r>
                <a:endParaRPr lang="es-ES" b="1" i="1" dirty="0" smtClean="0">
                  <a:solidFill>
                    <a:srgbClr val="333333"/>
                  </a:solidFill>
                  <a:latin typeface="KaTeX_Math"/>
                </a:endParaRPr>
              </a:p>
              <a:p>
                <a:r>
                  <a:rPr lang="es-ES" i="1" dirty="0">
                    <a:solidFill>
                      <a:srgbClr val="333333"/>
                    </a:solidFill>
                    <a:latin typeface="KaTeX_Math"/>
                  </a:rPr>
                  <a:t>	</a:t>
                </a:r>
                <a:r>
                  <a:rPr lang="es-ES" i="1" dirty="0" err="1" smtClean="0">
                    <a:solidFill>
                      <a:srgbClr val="333333"/>
                    </a:solidFill>
                    <a:latin typeface="KaTeX_Math"/>
                  </a:rPr>
                  <a:t>Prediction</a:t>
                </a:r>
                <a:r>
                  <a:rPr lang="es-ES" dirty="0" smtClean="0">
                    <a:solidFill>
                      <a:srgbClr val="333333"/>
                    </a:solidFill>
                    <a:latin typeface="KaTeX_Main"/>
                  </a:rPr>
                  <a:t> ​= </a:t>
                </a:r>
                <a:r>
                  <a:rPr lang="es-ES" i="1" dirty="0" smtClean="0">
                    <a:solidFill>
                      <a:srgbClr val="333333"/>
                    </a:solidFill>
                    <a:latin typeface="KaTeX_Main"/>
                  </a:rPr>
                  <a:t>weight1</a:t>
                </a:r>
                <a:r>
                  <a:rPr lang="es-ES" dirty="0" smtClean="0">
                    <a:solidFill>
                      <a:srgbClr val="333333"/>
                    </a:solidFill>
                    <a:latin typeface="KaTeX_Main"/>
                  </a:rPr>
                  <a:t> * </a:t>
                </a:r>
                <a:r>
                  <a:rPr lang="es-ES" b="1" i="1" dirty="0" smtClean="0">
                    <a:solidFill>
                      <a:srgbClr val="333333"/>
                    </a:solidFill>
                    <a:latin typeface="KaTeX_Math"/>
                  </a:rPr>
                  <a:t>x</a:t>
                </a:r>
                <a:r>
                  <a:rPr lang="es-ES" i="1" dirty="0" smtClean="0">
                    <a:solidFill>
                      <a:srgbClr val="333333"/>
                    </a:solidFill>
                    <a:latin typeface="KaTeX_Math"/>
                  </a:rPr>
                  <a:t> +weight2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1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ES" i="1" dirty="0" smtClean="0">
                    <a:solidFill>
                      <a:srgbClr val="333333"/>
                    </a:solidFill>
                    <a:latin typeface="KaTeX_Math"/>
                  </a:rPr>
                  <a:t> + </a:t>
                </a:r>
                <a:r>
                  <a:rPr lang="es-ES" i="1" dirty="0" err="1" smtClean="0">
                    <a:solidFill>
                      <a:srgbClr val="333333"/>
                    </a:solidFill>
                    <a:latin typeface="KaTeX_Main"/>
                  </a:rPr>
                  <a:t>bias</a:t>
                </a:r>
                <a:endParaRPr lang="es-ES" i="1" dirty="0" smtClean="0">
                  <a:solidFill>
                    <a:srgbClr val="333333"/>
                  </a:solidFill>
                  <a:latin typeface="KaTeX_Main"/>
                </a:endParaRPr>
              </a:p>
              <a:p>
                <a:endParaRPr lang="es-ES" i="1" dirty="0">
                  <a:solidFill>
                    <a:srgbClr val="333333"/>
                  </a:solidFill>
                  <a:latin typeface="KaTeX_Main"/>
                </a:endParaRPr>
              </a:p>
              <a:p>
                <a:r>
                  <a:rPr lang="es-ES" b="1" i="1" dirty="0" err="1" smtClean="0">
                    <a:solidFill>
                      <a:srgbClr val="333333"/>
                    </a:solidFill>
                    <a:latin typeface="KaTeX_Main"/>
                  </a:rPr>
                  <a:t>Example</a:t>
                </a:r>
                <a:endParaRPr lang="es-ES" b="1" i="1" dirty="0">
                  <a:solidFill>
                    <a:srgbClr val="333333"/>
                  </a:solidFill>
                  <a:latin typeface="KaTeX_Main"/>
                </a:endParaRPr>
              </a:p>
              <a:p>
                <a:r>
                  <a:rPr lang="es-ES" i="1" dirty="0" smtClean="0">
                    <a:solidFill>
                      <a:srgbClr val="333333"/>
                    </a:solidFill>
                    <a:latin typeface="KaTeX_Main"/>
                  </a:rPr>
                  <a:t>	</a:t>
                </a:r>
                <a:r>
                  <a:rPr lang="es-ES" i="1" dirty="0" err="1" smtClean="0">
                    <a:solidFill>
                      <a:srgbClr val="333333"/>
                    </a:solidFill>
                    <a:latin typeface="KaTeX_Main"/>
                  </a:rPr>
                  <a:t>Prediction</a:t>
                </a:r>
                <a:r>
                  <a:rPr lang="es-ES" i="1" dirty="0" smtClean="0">
                    <a:solidFill>
                      <a:srgbClr val="333333"/>
                    </a:solidFill>
                    <a:latin typeface="KaTeX_Main"/>
                  </a:rPr>
                  <a:t> = weight1 * (2800)  weight2 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𝟐𝟖𝟎𝟎</m:t>
                        </m:r>
                      </m:e>
                      <m:sup>
                        <m:r>
                          <a:rPr lang="en-US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ES" i="1" dirty="0" smtClean="0">
                    <a:solidFill>
                      <a:srgbClr val="333333"/>
                    </a:solidFill>
                    <a:latin typeface="KaTeX_Main"/>
                  </a:rPr>
                  <a:t> + </a:t>
                </a:r>
                <a:r>
                  <a:rPr lang="es-ES" i="1" dirty="0" err="1" smtClean="0">
                    <a:solidFill>
                      <a:srgbClr val="333333"/>
                    </a:solidFill>
                    <a:latin typeface="KaTeX_Main"/>
                  </a:rPr>
                  <a:t>bias</a:t>
                </a:r>
                <a:r>
                  <a:rPr lang="es-ES" dirty="0" smtClean="0">
                    <a:solidFill>
                      <a:srgbClr val="333333"/>
                    </a:solidFill>
                    <a:latin typeface="KaTeX_Main"/>
                  </a:rPr>
                  <a:t>​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449885"/>
                <a:ext cx="6840760" cy="1766766"/>
              </a:xfrm>
              <a:prstGeom prst="rect">
                <a:avLst/>
              </a:prstGeom>
              <a:blipFill>
                <a:blip r:embed="rId4"/>
                <a:stretch>
                  <a:fillRect l="-712" b="-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997350" y="1264089"/>
          <a:ext cx="1944216" cy="2620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Worksheet" r:id="rId5" imgW="1226997" imgH="1653595" progId="Excel.Sheet.12">
                  <p:embed/>
                </p:oleObj>
              </mc:Choice>
              <mc:Fallback>
                <p:oleObj name="Worksheet" r:id="rId5" imgW="1226997" imgH="1653595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7350" y="1264089"/>
                        <a:ext cx="1944216" cy="2620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107191"/>
            <a:ext cx="5182781" cy="3328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89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7544" y="369079"/>
            <a:ext cx="662136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Logistic Regression(Classification)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0957" y="980728"/>
            <a:ext cx="6477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 </a:t>
            </a:r>
            <a:r>
              <a:rPr lang="en-US" dirty="0" smtClean="0"/>
              <a:t>      </a:t>
            </a:r>
            <a:r>
              <a:rPr lang="en-US" sz="2000" b="1" dirty="0" smtClean="0"/>
              <a:t>Logistic </a:t>
            </a:r>
            <a:r>
              <a:rPr lang="en-US" sz="2000" b="1" dirty="0"/>
              <a:t>regression</a:t>
            </a:r>
            <a:r>
              <a:rPr lang="en-US" sz="2000" dirty="0"/>
              <a:t> is used when the response variable is categorical in nature.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86645" y="1796325"/>
            <a:ext cx="51091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:  </a:t>
            </a:r>
          </a:p>
          <a:p>
            <a:r>
              <a:rPr lang="en-US" dirty="0" smtClean="0"/>
              <a:t>        Spam/Not spam</a:t>
            </a:r>
          </a:p>
          <a:p>
            <a:r>
              <a:rPr lang="en-US" dirty="0" smtClean="0"/>
              <a:t>        Win/Lose</a:t>
            </a:r>
          </a:p>
          <a:p>
            <a:r>
              <a:rPr lang="en-US" dirty="0" smtClean="0"/>
              <a:t>        Pass/Fail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860032" y="1861097"/>
                <a:ext cx="33843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Classification :</a:t>
                </a:r>
              </a:p>
              <a:p>
                <a:r>
                  <a:rPr lang="en-US" dirty="0" smtClean="0"/>
                  <a:t>	Output=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1861097"/>
                <a:ext cx="3384376" cy="646331"/>
              </a:xfrm>
              <a:prstGeom prst="rect">
                <a:avLst/>
              </a:prstGeom>
              <a:blipFill>
                <a:blip r:embed="rId3"/>
                <a:stretch>
                  <a:fillRect l="-144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06" y="3338425"/>
            <a:ext cx="6800850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9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830957" y="4087638"/>
            <a:ext cx="1651442" cy="28831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lvl="0">
              <a:spcBef>
                <a:spcPct val="20000"/>
              </a:spcBef>
              <a:buClr>
                <a:srgbClr val="0536B3"/>
              </a:buClr>
              <a:buSzPct val="70000"/>
            </a:pPr>
            <a:r>
              <a:rPr lang="en-US" b="1" dirty="0" smtClean="0">
                <a:solidFill>
                  <a:srgbClr val="000000"/>
                </a:solidFill>
                <a:latin typeface="Gill Sans MT"/>
              </a:rPr>
              <a:t>Hypothesis :</a:t>
            </a:r>
            <a:endParaRPr lang="en-US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2091" y="344639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90997" y="4425214"/>
            <a:ext cx="489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smtClean="0">
                <a:solidFill>
                  <a:srgbClr val="333333"/>
                </a:solidFill>
                <a:latin typeface="KaTeX_Math"/>
              </a:rPr>
              <a:t>z</a:t>
            </a:r>
            <a:r>
              <a:rPr lang="es-ES" dirty="0" smtClean="0">
                <a:solidFill>
                  <a:srgbClr val="333333"/>
                </a:solidFill>
                <a:latin typeface="KaTeX_Main"/>
              </a:rPr>
              <a:t> </a:t>
            </a:r>
            <a:r>
              <a:rPr lang="es-ES" dirty="0">
                <a:solidFill>
                  <a:srgbClr val="333333"/>
                </a:solidFill>
                <a:latin typeface="KaTeX_Main"/>
              </a:rPr>
              <a:t>​= </a:t>
            </a:r>
            <a:r>
              <a:rPr lang="es-ES" i="1" dirty="0" smtClean="0">
                <a:solidFill>
                  <a:srgbClr val="333333"/>
                </a:solidFill>
                <a:latin typeface="KaTeX_Main"/>
              </a:rPr>
              <a:t>weight1</a:t>
            </a:r>
            <a:r>
              <a:rPr lang="es-ES" dirty="0" smtClean="0">
                <a:solidFill>
                  <a:srgbClr val="333333"/>
                </a:solidFill>
                <a:latin typeface="KaTeX_Main"/>
              </a:rPr>
              <a:t> </a:t>
            </a:r>
            <a:r>
              <a:rPr lang="es-ES" dirty="0">
                <a:solidFill>
                  <a:srgbClr val="333333"/>
                </a:solidFill>
                <a:latin typeface="KaTeX_Main"/>
              </a:rPr>
              <a:t>* </a:t>
            </a:r>
            <a:r>
              <a:rPr lang="es-ES" b="1" i="1" dirty="0" smtClean="0">
                <a:solidFill>
                  <a:srgbClr val="333333"/>
                </a:solidFill>
                <a:latin typeface="KaTeX_Math"/>
              </a:rPr>
              <a:t>x1+</a:t>
            </a:r>
            <a:r>
              <a:rPr lang="es-ES" i="1" dirty="0" smtClean="0">
                <a:solidFill>
                  <a:srgbClr val="333333"/>
                </a:solidFill>
                <a:latin typeface="KaTeX_Math"/>
              </a:rPr>
              <a:t> weight2 * </a:t>
            </a:r>
            <a:r>
              <a:rPr lang="es-ES" b="1" i="1" dirty="0" smtClean="0">
                <a:solidFill>
                  <a:srgbClr val="333333"/>
                </a:solidFill>
                <a:latin typeface="KaTeX_Math"/>
              </a:rPr>
              <a:t>x2</a:t>
            </a:r>
            <a:r>
              <a:rPr lang="es-ES" i="1" dirty="0" smtClean="0">
                <a:solidFill>
                  <a:srgbClr val="333333"/>
                </a:solidFill>
                <a:latin typeface="KaTeX_Math"/>
              </a:rPr>
              <a:t> + </a:t>
            </a:r>
            <a:r>
              <a:rPr lang="es-ES" i="1" dirty="0" err="1" smtClean="0">
                <a:solidFill>
                  <a:srgbClr val="333333"/>
                </a:solidFill>
                <a:latin typeface="KaTeX_Main"/>
              </a:rPr>
              <a:t>bias</a:t>
            </a:r>
            <a:endParaRPr lang="es-ES" i="1" dirty="0">
              <a:solidFill>
                <a:srgbClr val="333333"/>
              </a:solidFill>
              <a:latin typeface="KaTeX_Main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695706" y="1014982"/>
          <a:ext cx="2908300" cy="262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Worksheet" r:id="rId3" imgW="1836455" imgH="1653595" progId="Excel.Sheet.12">
                  <p:embed/>
                </p:oleObj>
              </mc:Choice>
              <mc:Fallback>
                <p:oleObj name="Worksheet" r:id="rId3" imgW="1836455" imgH="1653595" progId="Excel.Shee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5706" y="1014982"/>
                        <a:ext cx="2908300" cy="2620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99609" y="4813767"/>
            <a:ext cx="3741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 should be in range (</a:t>
            </a:r>
            <a:r>
              <a:rPr lang="en-US" b="1" dirty="0" smtClean="0"/>
              <a:t>0</a:t>
            </a:r>
            <a:r>
              <a:rPr lang="en-US" dirty="0" smtClean="0"/>
              <a:t>&lt;= z &lt;=</a:t>
            </a:r>
            <a:r>
              <a:rPr lang="en-US" b="1" dirty="0" smtClean="0"/>
              <a:t>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9609" y="5444791"/>
            <a:ext cx="417079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Hypothesis = sigmoid(z)</a:t>
            </a:r>
            <a:endParaRPr lang="en-US" b="1" dirty="0" smtClean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31640" y="5848651"/>
                <a:ext cx="3384376" cy="484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Where Sigmoid(z</a:t>
                </a:r>
                <a:r>
                  <a:rPr lang="en-US" dirty="0"/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5848651"/>
                <a:ext cx="3384376" cy="484941"/>
              </a:xfrm>
              <a:prstGeom prst="rect">
                <a:avLst/>
              </a:prstGeom>
              <a:blipFill>
                <a:blip r:embed="rId5"/>
                <a:stretch>
                  <a:fillRect l="-1439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4231795"/>
            <a:ext cx="3024336" cy="2263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372200" y="1804882"/>
                <a:ext cx="14550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Output=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1804882"/>
                <a:ext cx="1455078" cy="369332"/>
              </a:xfrm>
              <a:prstGeom prst="rect">
                <a:avLst/>
              </a:prstGeom>
              <a:blipFill>
                <a:blip r:embed="rId7"/>
                <a:stretch>
                  <a:fillRect l="-334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93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7505" y="116633"/>
            <a:ext cx="8928991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7504" y="116632"/>
            <a:ext cx="8928992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endParaRPr lang="en-US" sz="3200" b="1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ea typeface="+mj-ea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536" y="365673"/>
            <a:ext cx="5469235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One vs all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649975"/>
            <a:ext cx="5181204" cy="3839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717" r="898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22" y="1284442"/>
            <a:ext cx="791498" cy="772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2667" r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40" y="2284735"/>
            <a:ext cx="936104" cy="110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23" y="3472416"/>
            <a:ext cx="864096" cy="901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030352" y="1471676"/>
            <a:ext cx="937334" cy="3689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016809" y="2633355"/>
            <a:ext cx="918362" cy="40161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030352" y="3725414"/>
            <a:ext cx="918362" cy="3959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493" b="98010" l="9562" r="892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4" y="5032793"/>
            <a:ext cx="1140408" cy="913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3" name="Group 32"/>
          <p:cNvGrpSpPr/>
          <p:nvPr/>
        </p:nvGrpSpPr>
        <p:grpSpPr>
          <a:xfrm>
            <a:off x="1602092" y="1656126"/>
            <a:ext cx="1601756" cy="3833285"/>
            <a:chOff x="1602092" y="1656126"/>
            <a:chExt cx="1601756" cy="3833285"/>
          </a:xfrm>
        </p:grpSpPr>
        <p:cxnSp>
          <p:nvCxnSpPr>
            <p:cNvPr id="23" name="Elbow Connector 22"/>
            <p:cNvCxnSpPr>
              <a:stCxn id="14" idx="3"/>
              <a:endCxn id="21" idx="3"/>
            </p:cNvCxnSpPr>
            <p:nvPr/>
          </p:nvCxnSpPr>
          <p:spPr>
            <a:xfrm flipH="1">
              <a:off x="1602092" y="1656126"/>
              <a:ext cx="1365594" cy="3833285"/>
            </a:xfrm>
            <a:prstGeom prst="bentConnector3">
              <a:avLst>
                <a:gd name="adj1" fmla="val -16740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8" idx="3"/>
            </p:cNvCxnSpPr>
            <p:nvPr/>
          </p:nvCxnSpPr>
          <p:spPr>
            <a:xfrm>
              <a:off x="2935171" y="2834162"/>
              <a:ext cx="2686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935171" y="3923403"/>
              <a:ext cx="26867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1852194" y="5147514"/>
            <a:ext cx="118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Max Index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935171" y="136625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915816" y="254356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935171" y="362333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266057" y="145439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l1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284889" y="2633355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l2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288600" y="3738737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l3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80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2"/>
            <a:ext cx="8928992" cy="6660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1519" y="785458"/>
            <a:ext cx="8640960" cy="792690"/>
          </a:xfrm>
          <a:prstGeom prst="rect">
            <a:avLst/>
          </a:prstGeom>
          <a:solidFill>
            <a:schemeClr val="bg1">
              <a:lumMod val="85000"/>
              <a:alpha val="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32569" y="929924"/>
            <a:ext cx="4101083" cy="503758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  <a:ea typeface="Adobe Gothic Std B" panose="020B0800000000000000" pitchFamily="34" charset="-128"/>
                <a:cs typeface="Arial"/>
              </a:rPr>
              <a:t>Table of Contents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 panose="020B0603020202020204" pitchFamily="34" charset="0"/>
              <a:ea typeface="Adobe Gothic Std B" panose="020B0800000000000000" pitchFamily="34" charset="-128"/>
              <a:cs typeface="Arial"/>
            </a:endParaRPr>
          </a:p>
        </p:txBody>
      </p:sp>
      <p:sp>
        <p:nvSpPr>
          <p:cNvPr id="15" name="object 30"/>
          <p:cNvSpPr txBox="1"/>
          <p:nvPr/>
        </p:nvSpPr>
        <p:spPr>
          <a:xfrm>
            <a:off x="3995936" y="2132856"/>
            <a:ext cx="4039572" cy="3796552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250825" indent="-238760">
              <a:lnSpc>
                <a:spcPct val="100000"/>
              </a:lnSpc>
              <a:spcBef>
                <a:spcPts val="1005"/>
              </a:spcBef>
              <a:buFont typeface="Klaudia"/>
              <a:buChar char="‣"/>
              <a:tabLst>
                <a:tab pos="251460" algn="l"/>
              </a:tabLst>
            </a:pPr>
            <a:r>
              <a:rPr lang="en-US" sz="2250" i="1" spc="-45" dirty="0" smtClean="0">
                <a:latin typeface="Arial"/>
                <a:cs typeface="Arial"/>
              </a:rPr>
              <a:t>Introduction </a:t>
            </a:r>
          </a:p>
          <a:p>
            <a:pPr marL="250825" indent="-238760">
              <a:lnSpc>
                <a:spcPct val="100000"/>
              </a:lnSpc>
              <a:spcBef>
                <a:spcPts val="1005"/>
              </a:spcBef>
              <a:buFont typeface="Klaudia"/>
              <a:buChar char="‣"/>
              <a:tabLst>
                <a:tab pos="251460" algn="l"/>
              </a:tabLst>
            </a:pPr>
            <a:r>
              <a:rPr lang="en-US" sz="2250" i="1" spc="-45" dirty="0" smtClean="0">
                <a:latin typeface="Arial"/>
                <a:cs typeface="Arial"/>
              </a:rPr>
              <a:t>Machine Learning Algorithms</a:t>
            </a:r>
          </a:p>
          <a:p>
            <a:pPr marL="708025" lvl="1" indent="-238760">
              <a:spcBef>
                <a:spcPts val="1005"/>
              </a:spcBef>
              <a:buFont typeface="Klaudia"/>
              <a:buChar char="‣"/>
              <a:tabLst>
                <a:tab pos="251460" algn="l"/>
              </a:tabLst>
            </a:pPr>
            <a:r>
              <a:rPr lang="en-US" sz="2250" i="1" spc="-45" dirty="0" smtClean="0">
                <a:latin typeface="Arial"/>
                <a:cs typeface="Arial"/>
              </a:rPr>
              <a:t>Supervised Learning</a:t>
            </a:r>
          </a:p>
          <a:p>
            <a:pPr marL="708025" lvl="1" indent="-238760">
              <a:spcBef>
                <a:spcPts val="1005"/>
              </a:spcBef>
              <a:buFont typeface="Klaudia"/>
              <a:buChar char="‣"/>
              <a:tabLst>
                <a:tab pos="251460" algn="l"/>
              </a:tabLst>
            </a:pPr>
            <a:r>
              <a:rPr lang="en-US" sz="2250" i="1" spc="-45" dirty="0" smtClean="0">
                <a:latin typeface="Arial"/>
                <a:cs typeface="Arial"/>
              </a:rPr>
              <a:t>Unsupervised Learning</a:t>
            </a:r>
          </a:p>
          <a:p>
            <a:pPr marL="708025" lvl="1" indent="-238760">
              <a:spcBef>
                <a:spcPts val="1005"/>
              </a:spcBef>
              <a:buFont typeface="Klaudia"/>
              <a:buChar char="‣"/>
              <a:tabLst>
                <a:tab pos="251460" algn="l"/>
              </a:tabLst>
            </a:pPr>
            <a:r>
              <a:rPr lang="en-US" sz="2250" i="1" spc="-45" dirty="0" smtClean="0">
                <a:latin typeface="Arial"/>
                <a:cs typeface="Arial"/>
              </a:rPr>
              <a:t>Reinforcement Learning</a:t>
            </a:r>
          </a:p>
          <a:p>
            <a:pPr marL="250825" indent="-238760">
              <a:lnSpc>
                <a:spcPct val="100000"/>
              </a:lnSpc>
              <a:spcBef>
                <a:spcPts val="1005"/>
              </a:spcBef>
              <a:buFont typeface="Klaudia"/>
              <a:buChar char="‣"/>
              <a:tabLst>
                <a:tab pos="251460" algn="l"/>
              </a:tabLst>
            </a:pPr>
            <a:r>
              <a:rPr lang="en-US" sz="2250" dirty="0" smtClean="0">
                <a:latin typeface="Arial"/>
                <a:cs typeface="Arial"/>
              </a:rPr>
              <a:t>Deep Learning</a:t>
            </a:r>
          </a:p>
          <a:p>
            <a:pPr marL="250825" indent="-238760">
              <a:lnSpc>
                <a:spcPct val="100000"/>
              </a:lnSpc>
              <a:spcBef>
                <a:spcPts val="1005"/>
              </a:spcBef>
              <a:buFont typeface="Klaudia"/>
              <a:buChar char="‣"/>
              <a:tabLst>
                <a:tab pos="251460" algn="l"/>
              </a:tabLst>
            </a:pPr>
            <a:r>
              <a:rPr lang="en-US" sz="2250" dirty="0" smtClean="0">
                <a:latin typeface="Arial"/>
                <a:cs typeface="Arial"/>
              </a:rPr>
              <a:t>Applications</a:t>
            </a:r>
          </a:p>
          <a:p>
            <a:pPr marL="250825" indent="-238760">
              <a:lnSpc>
                <a:spcPct val="100000"/>
              </a:lnSpc>
              <a:spcBef>
                <a:spcPts val="1005"/>
              </a:spcBef>
              <a:buFont typeface="Klaudia"/>
              <a:buChar char="‣"/>
              <a:tabLst>
                <a:tab pos="251460" algn="l"/>
              </a:tabLst>
            </a:pPr>
            <a:r>
              <a:rPr lang="en-US" sz="2250" dirty="0" smtClean="0">
                <a:latin typeface="Arial"/>
                <a:cs typeface="Arial"/>
              </a:rPr>
              <a:t>Programming Example</a:t>
            </a:r>
            <a:endParaRPr sz="2250" dirty="0">
              <a:latin typeface="Arial"/>
              <a:cs typeface="Arial"/>
            </a:endParaRPr>
          </a:p>
        </p:txBody>
      </p:sp>
      <p:grpSp>
        <p:nvGrpSpPr>
          <p:cNvPr id="17" name="object 16"/>
          <p:cNvGrpSpPr/>
          <p:nvPr/>
        </p:nvGrpSpPr>
        <p:grpSpPr>
          <a:xfrm>
            <a:off x="396570" y="1124143"/>
            <a:ext cx="6877583" cy="1599683"/>
            <a:chOff x="3033382" y="1338246"/>
            <a:chExt cx="6877583" cy="1599683"/>
          </a:xfrm>
        </p:grpSpPr>
        <p:sp>
          <p:nvSpPr>
            <p:cNvPr id="18" name="object 17"/>
            <p:cNvSpPr/>
            <p:nvPr/>
          </p:nvSpPr>
          <p:spPr>
            <a:xfrm>
              <a:off x="9882390" y="1338246"/>
              <a:ext cx="28575" cy="13970"/>
            </a:xfrm>
            <a:custGeom>
              <a:avLst/>
              <a:gdLst/>
              <a:ahLst/>
              <a:cxnLst/>
              <a:rect l="l" t="t" r="r" b="b"/>
              <a:pathLst>
                <a:path w="28575" h="13969">
                  <a:moveTo>
                    <a:pt x="28435" y="0"/>
                  </a:moveTo>
                  <a:lnTo>
                    <a:pt x="0" y="13378"/>
                  </a:lnTo>
                </a:path>
              </a:pathLst>
            </a:custGeom>
            <a:ln w="11801">
              <a:solidFill>
                <a:srgbClr val="6D6E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/>
            <p:cNvSpPr/>
            <p:nvPr/>
          </p:nvSpPr>
          <p:spPr>
            <a:xfrm>
              <a:off x="3033382" y="2826004"/>
              <a:ext cx="143802" cy="1119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79" y="2348880"/>
            <a:ext cx="2295698" cy="2295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V="1">
            <a:off x="468471" y="154274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18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91386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0917" y="365585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Regularization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92" y="4512954"/>
            <a:ext cx="5544616" cy="19184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24"/>
          <a:stretch/>
        </p:blipFill>
        <p:spPr>
          <a:xfrm>
            <a:off x="944974" y="1721026"/>
            <a:ext cx="2933805" cy="2451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358" y="2827315"/>
            <a:ext cx="4395714" cy="720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01358" y="2163235"/>
                <a:ext cx="4121513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Loss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sSup>
                          <m:sSupPr>
                            <m:ctrlP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𝑯𝒚𝒑𝒐𝒕𝒉𝒆𝒔𝒊𝒔</m:t>
                            </m:r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)−</m:t>
                            </m:r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358" y="2163235"/>
                <a:ext cx="4121513" cy="492443"/>
              </a:xfrm>
              <a:prstGeom prst="rect">
                <a:avLst/>
              </a:prstGeom>
              <a:blipFill>
                <a:blip r:embed="rId5"/>
                <a:stretch>
                  <a:fillRect l="-1183" t="-76543" b="-127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944974" y="902137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Have </a:t>
            </a:r>
            <a:r>
              <a:rPr lang="en-US" dirty="0"/>
              <a:t>you come across a situation where your model performed </a:t>
            </a:r>
            <a:r>
              <a:rPr lang="en-US" b="1" dirty="0"/>
              <a:t>exceptionally well on train data</a:t>
            </a:r>
            <a:r>
              <a:rPr lang="en-US" dirty="0"/>
              <a:t>, but was </a:t>
            </a:r>
            <a:r>
              <a:rPr lang="en-US" b="1" i="1" dirty="0"/>
              <a:t>not able to predict test data</a:t>
            </a:r>
            <a:r>
              <a:rPr lang="en-US" dirty="0"/>
              <a:t>. 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64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23568" y="111760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0917" y="342632"/>
            <a:ext cx="6444300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A</a:t>
            </a:r>
            <a:r>
              <a:rPr lang="en-US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pplying Machine Learning</a:t>
            </a:r>
            <a:endParaRPr lang="en-US" sz="2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423676"/>
              </p:ext>
            </p:extLst>
          </p:nvPr>
        </p:nvGraphicFramePr>
        <p:xfrm>
          <a:off x="724839" y="1656494"/>
          <a:ext cx="1736725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3" name="Worksheet" r:id="rId4" imgW="1226997" imgH="556457" progId="Excel.Sheet.12">
                  <p:embed/>
                </p:oleObj>
              </mc:Choice>
              <mc:Fallback>
                <p:oleObj name="Worksheet" r:id="rId4" imgW="1226997" imgH="556457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4839" y="1656494"/>
                        <a:ext cx="1736725" cy="788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4327" y="1065913"/>
            <a:ext cx="3024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Vectorization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337367" y="1610717"/>
                <a:ext cx="4101273" cy="618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i="1" dirty="0" err="1" smtClean="0">
                    <a:solidFill>
                      <a:srgbClr val="333333"/>
                    </a:solidFill>
                    <a:latin typeface="KaTeX_Main"/>
                  </a:rPr>
                  <a:t>cost</a:t>
                </a:r>
                <a:r>
                  <a:rPr lang="es-ES" sz="1400" i="1" dirty="0" smtClean="0">
                    <a:solidFill>
                      <a:srgbClr val="333333"/>
                    </a:solidFill>
                    <a:latin typeface="KaTeX_Main"/>
                  </a:rPr>
                  <a:t>(w , b)=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sSup>
                          <m:sSupPr>
                            <m:ctrlPr>
                              <a:rPr lang="en-US" sz="1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s-ES" sz="1400" i="1" dirty="0">
                                <a:solidFill>
                                  <a:srgbClr val="333333"/>
                                </a:solidFill>
                                <a:latin typeface="KaTeX_Main"/>
                              </a:rPr>
                              <m:t>w</m:t>
                            </m:r>
                            <m:r>
                              <m:rPr>
                                <m:nor/>
                              </m:rPr>
                              <a:rPr lang="es-ES" sz="1400" i="1" dirty="0">
                                <a:solidFill>
                                  <a:srgbClr val="333333"/>
                                </a:solidFill>
                                <a:latin typeface="KaTeX_Main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s-ES" sz="1400" dirty="0">
                                <a:solidFill>
                                  <a:srgbClr val="333333"/>
                                </a:solidFill>
                                <a:latin typeface="KaTeX_Main"/>
                              </a:rPr>
                              <m:t> ∗ </m:t>
                            </m:r>
                            <m:r>
                              <m:rPr>
                                <m:nor/>
                              </m:rPr>
                              <a:rPr lang="es-ES" sz="1400" b="1" i="1" dirty="0" smtClean="0">
                                <a:solidFill>
                                  <a:srgbClr val="333333"/>
                                </a:solidFill>
                                <a:latin typeface="KaTeX_Math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400" b="0" i="1" dirty="0" smtClean="0">
                                <a:solidFill>
                                  <a:srgbClr val="333333"/>
                                </a:solidFill>
                                <a:latin typeface="KaTeX_Math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s-ES" sz="1400" i="1" dirty="0" smtClean="0">
                                <a:solidFill>
                                  <a:srgbClr val="333333"/>
                                </a:solidFill>
                                <a:latin typeface="KaTeX_Math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s-ES" sz="1400" i="1" dirty="0">
                                <a:solidFill>
                                  <a:srgbClr val="333333"/>
                                </a:solidFill>
                                <a:latin typeface="KaTeX_Math"/>
                              </a:rPr>
                              <m:t>+ </m:t>
                            </m:r>
                            <m:r>
                              <m:rPr>
                                <m:nor/>
                              </m:rPr>
                              <a:rPr lang="es-ES" sz="1400" i="1" dirty="0" err="1">
                                <a:solidFill>
                                  <a:srgbClr val="333333"/>
                                </a:solidFill>
                                <a:latin typeface="KaTeX_Main"/>
                              </a:rPr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sz="1400" b="0" i="1" dirty="0" smtClean="0">
                                <a:solidFill>
                                  <a:srgbClr val="333333"/>
                                </a:solidFill>
                                <a:latin typeface="KaTeX_Main"/>
                              </a:rPr>
                              <m:t>  ∗ </m:t>
                            </m:r>
                            <m:r>
                              <m:rPr>
                                <m:nor/>
                              </m:rPr>
                              <a:rPr lang="en-US" sz="1400" b="0" i="1" dirty="0" smtClean="0">
                                <a:solidFill>
                                  <a:srgbClr val="333333"/>
                                </a:solidFill>
                                <a:latin typeface="KaTeX_Main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400" b="0" i="1" dirty="0" smtClean="0">
                                <a:solidFill>
                                  <a:srgbClr val="333333"/>
                                </a:solidFill>
                                <a:latin typeface="KaTeX_Main"/>
                              </a:rPr>
                              <m:t>0)</m:t>
                            </m:r>
                            <m:r>
                              <a:rPr lang="en-US" sz="1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1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sz="1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nary>
                  </m:oMath>
                </a14:m>
                <a:endParaRPr lang="es-ES" sz="1400" i="1" dirty="0">
                  <a:solidFill>
                    <a:srgbClr val="333333"/>
                  </a:solidFill>
                  <a:latin typeface="KaTeX_Main"/>
                </a:endParaRP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367" y="1610717"/>
                <a:ext cx="4101273" cy="618952"/>
              </a:xfrm>
              <a:prstGeom prst="rect">
                <a:avLst/>
              </a:prstGeom>
              <a:blipFill>
                <a:blip r:embed="rId6"/>
                <a:stretch>
                  <a:fillRect l="-446" t="-42157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6455229"/>
              </p:ext>
            </p:extLst>
          </p:nvPr>
        </p:nvGraphicFramePr>
        <p:xfrm>
          <a:off x="2621442" y="1708752"/>
          <a:ext cx="163195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4" name="Worksheet" r:id="rId7" imgW="1226997" imgH="373530" progId="Excel.Sheet.12">
                  <p:embed/>
                </p:oleObj>
              </mc:Choice>
              <mc:Fallback>
                <p:oleObj name="Worksheet" r:id="rId7" imgW="1226997" imgH="373530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21442" y="1708752"/>
                        <a:ext cx="1631950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9969654"/>
              </p:ext>
            </p:extLst>
          </p:nvPr>
        </p:nvGraphicFramePr>
        <p:xfrm>
          <a:off x="4431111" y="1600566"/>
          <a:ext cx="874713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5" name="Worksheet" r:id="rId9" imgW="617114" imgH="556457" progId="Excel.Sheet.12">
                  <p:embed/>
                </p:oleObj>
              </mc:Choice>
              <mc:Fallback>
                <p:oleObj name="Worksheet" r:id="rId9" imgW="617114" imgH="556457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31111" y="1600566"/>
                        <a:ext cx="874713" cy="788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38928" y="2582270"/>
                <a:ext cx="5543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Vectorized Implementation : Cost=sum(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dirty="0"/>
                          <m:t>−</m:t>
                        </m:r>
                        <m:r>
                          <m:rPr>
                            <m:nor/>
                          </m:rPr>
                          <a:rPr lang="en-US" dirty="0"/>
                          <m:t>y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28" y="2582270"/>
                <a:ext cx="5543803" cy="369332"/>
              </a:xfrm>
              <a:prstGeom prst="rect">
                <a:avLst/>
              </a:prstGeom>
              <a:blipFill>
                <a:blip r:embed="rId11"/>
                <a:stretch>
                  <a:fillRect l="-99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462462" y="1335472"/>
            <a:ext cx="79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25362" y="1240407"/>
            <a:ext cx="34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87418" y="1287271"/>
            <a:ext cx="79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grpSp>
        <p:nvGrpSpPr>
          <p:cNvPr id="18" name="object 6"/>
          <p:cNvGrpSpPr/>
          <p:nvPr/>
        </p:nvGrpSpPr>
        <p:grpSpPr>
          <a:xfrm>
            <a:off x="680554" y="3144318"/>
            <a:ext cx="3065472" cy="779196"/>
            <a:chOff x="990600" y="3149600"/>
            <a:chExt cx="5232400" cy="4089401"/>
          </a:xfrm>
        </p:grpSpPr>
        <p:sp>
          <p:nvSpPr>
            <p:cNvPr id="19" name="object 7"/>
            <p:cNvSpPr/>
            <p:nvPr/>
          </p:nvSpPr>
          <p:spPr>
            <a:xfrm>
              <a:off x="990600" y="3149600"/>
              <a:ext cx="5232400" cy="408940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806867"/>
              <a:endParaRPr sz="15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8"/>
            <p:cNvSpPr/>
            <p:nvPr/>
          </p:nvSpPr>
          <p:spPr>
            <a:xfrm>
              <a:off x="1063165" y="3225012"/>
              <a:ext cx="5017135" cy="3862704"/>
            </a:xfrm>
            <a:custGeom>
              <a:avLst/>
              <a:gdLst/>
              <a:ahLst/>
              <a:cxnLst/>
              <a:rect l="l" t="t" r="r" b="b"/>
              <a:pathLst>
                <a:path w="5017135" h="3862704">
                  <a:moveTo>
                    <a:pt x="0" y="0"/>
                  </a:moveTo>
                  <a:lnTo>
                    <a:pt x="5016667" y="0"/>
                  </a:lnTo>
                  <a:lnTo>
                    <a:pt x="5016667" y="3862642"/>
                  </a:lnTo>
                  <a:lnTo>
                    <a:pt x="0" y="3862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pPr defTabSz="806867"/>
              <a:endParaRPr sz="15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70976" y="3183685"/>
            <a:ext cx="2791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Vectorized</a:t>
            </a:r>
            <a:r>
              <a:rPr lang="en-US" sz="1600" b="1" dirty="0" smtClean="0"/>
              <a:t> Implementation</a:t>
            </a:r>
          </a:p>
          <a:p>
            <a:r>
              <a:rPr lang="en-US" sz="1600" dirty="0" err="1" smtClean="0"/>
              <a:t>np.sum</a:t>
            </a:r>
            <a:r>
              <a:rPr lang="en-US" sz="1600" dirty="0"/>
              <a:t>((</a:t>
            </a:r>
            <a:r>
              <a:rPr lang="en-US" sz="1600" dirty="0" smtClean="0"/>
              <a:t>np.dot(x , w</a:t>
            </a:r>
            <a:r>
              <a:rPr lang="en-US" sz="1600" dirty="0"/>
              <a:t>)-y)**2)</a:t>
            </a:r>
          </a:p>
        </p:txBody>
      </p:sp>
      <p:grpSp>
        <p:nvGrpSpPr>
          <p:cNvPr id="22" name="object 6"/>
          <p:cNvGrpSpPr/>
          <p:nvPr/>
        </p:nvGrpSpPr>
        <p:grpSpPr>
          <a:xfrm>
            <a:off x="5571415" y="2582270"/>
            <a:ext cx="3065472" cy="1628677"/>
            <a:chOff x="990600" y="3149600"/>
            <a:chExt cx="5232400" cy="4089401"/>
          </a:xfrm>
        </p:grpSpPr>
        <p:sp>
          <p:nvSpPr>
            <p:cNvPr id="23" name="object 7"/>
            <p:cNvSpPr/>
            <p:nvPr/>
          </p:nvSpPr>
          <p:spPr>
            <a:xfrm>
              <a:off x="990600" y="3149600"/>
              <a:ext cx="5232400" cy="408940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806867"/>
              <a:endParaRPr sz="1588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8"/>
            <p:cNvSpPr/>
            <p:nvPr/>
          </p:nvSpPr>
          <p:spPr>
            <a:xfrm>
              <a:off x="1063165" y="3225012"/>
              <a:ext cx="5017135" cy="3862704"/>
            </a:xfrm>
            <a:custGeom>
              <a:avLst/>
              <a:gdLst/>
              <a:ahLst/>
              <a:cxnLst/>
              <a:rect l="l" t="t" r="r" b="b"/>
              <a:pathLst>
                <a:path w="5017135" h="3862704">
                  <a:moveTo>
                    <a:pt x="0" y="0"/>
                  </a:moveTo>
                  <a:lnTo>
                    <a:pt x="5016667" y="0"/>
                  </a:lnTo>
                  <a:lnTo>
                    <a:pt x="5016667" y="3862642"/>
                  </a:lnTo>
                  <a:lnTo>
                    <a:pt x="0" y="3862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pPr defTabSz="806867"/>
              <a:endParaRPr sz="1588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934734" y="3225850"/>
            <a:ext cx="897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710153" y="2582270"/>
            <a:ext cx="31465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Non </a:t>
            </a:r>
            <a:r>
              <a:rPr lang="en-US" sz="1200" b="1" dirty="0" err="1" smtClean="0"/>
              <a:t>Vectorized</a:t>
            </a:r>
            <a:r>
              <a:rPr lang="en-US" sz="1200" b="1" dirty="0" smtClean="0"/>
              <a:t> Implementation</a:t>
            </a:r>
            <a:endParaRPr lang="en-US" sz="1200" b="1" dirty="0"/>
          </a:p>
          <a:p>
            <a:r>
              <a:rPr lang="en-US" sz="1200" dirty="0" smtClean="0"/>
              <a:t>result=list</a:t>
            </a:r>
            <a:r>
              <a:rPr lang="en-US" sz="1200" dirty="0"/>
              <a:t>()</a:t>
            </a:r>
          </a:p>
          <a:p>
            <a:r>
              <a:rPr lang="en-US" sz="1200" dirty="0"/>
              <a:t>for </a:t>
            </a:r>
            <a:r>
              <a:rPr lang="en-US" sz="1200" dirty="0" err="1"/>
              <a:t>i</a:t>
            </a:r>
            <a:r>
              <a:rPr lang="en-US" sz="1200" dirty="0"/>
              <a:t> in range(2):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ans</a:t>
            </a:r>
            <a:r>
              <a:rPr lang="en-US" sz="1200" dirty="0"/>
              <a:t>=0</a:t>
            </a:r>
          </a:p>
          <a:p>
            <a:r>
              <a:rPr lang="en-US" sz="1200" dirty="0"/>
              <a:t>    for j in range(2):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ans</a:t>
            </a:r>
            <a:r>
              <a:rPr lang="en-US" sz="1200" dirty="0"/>
              <a:t>=ans+l1[</a:t>
            </a:r>
            <a:r>
              <a:rPr lang="en-US" sz="1200" dirty="0" err="1"/>
              <a:t>i</a:t>
            </a:r>
            <a:r>
              <a:rPr lang="en-US" sz="1200" dirty="0"/>
              <a:t>][j]*l2[j][0]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result.append</a:t>
            </a:r>
            <a:r>
              <a:rPr lang="en-US" sz="1200" dirty="0"/>
              <a:t>((ans-l3[</a:t>
            </a:r>
            <a:r>
              <a:rPr lang="en-US" sz="1200" dirty="0" err="1"/>
              <a:t>i</a:t>
            </a:r>
            <a:r>
              <a:rPr lang="en-US" sz="1200" dirty="0"/>
              <a:t>][0])**2)</a:t>
            </a:r>
          </a:p>
          <a:p>
            <a:r>
              <a:rPr lang="en-US" sz="1200" dirty="0"/>
              <a:t>sum(result)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0917" y="4478731"/>
            <a:ext cx="265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Splitting the data</a:t>
            </a:r>
            <a:endParaRPr lang="en-US" sz="2000" b="1" dirty="0"/>
          </a:p>
        </p:txBody>
      </p:sp>
      <p:pic>
        <p:nvPicPr>
          <p:cNvPr id="28" name="Picture 27" descr="Screen Clippin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72"/>
          <a:stretch/>
        </p:blipFill>
        <p:spPr>
          <a:xfrm>
            <a:off x="3662860" y="4953769"/>
            <a:ext cx="4913040" cy="126584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0976" y="5120640"/>
            <a:ext cx="2502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</a:t>
            </a:r>
            <a:r>
              <a:rPr lang="en-US" dirty="0" smtClean="0"/>
              <a:t>Set  </a:t>
            </a:r>
            <a:r>
              <a:rPr lang="en-US" dirty="0"/>
              <a:t>6</a:t>
            </a:r>
            <a:r>
              <a:rPr lang="en-US" dirty="0" smtClean="0"/>
              <a:t>0</a:t>
            </a:r>
            <a:r>
              <a:rPr lang="en-US" dirty="0"/>
              <a:t>% </a:t>
            </a:r>
          </a:p>
          <a:p>
            <a:r>
              <a:rPr lang="en-US" dirty="0" smtClean="0"/>
              <a:t>Cross validation Set 20% Test Set 20%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403922" y="431092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06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/>
          </p:cNvSpPr>
          <p:nvPr/>
        </p:nvSpPr>
        <p:spPr>
          <a:xfrm>
            <a:off x="312043" y="243942"/>
            <a:ext cx="5168601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 sz="1985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32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/>
              </a:rPr>
              <a:t>Unsupervised Learning</a:t>
            </a:r>
            <a:endParaRPr lang="en-US" sz="32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029716"/>
            <a:ext cx="8640960" cy="677108"/>
          </a:xfrm>
          <a:prstGeom prst="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 dirty="0"/>
              <a:t>Unsupervised </a:t>
            </a:r>
            <a:r>
              <a:rPr lang="en-US" sz="2000" b="1" dirty="0" smtClean="0"/>
              <a:t>learning</a:t>
            </a:r>
            <a:r>
              <a:rPr lang="en-US" dirty="0" smtClean="0"/>
              <a:t> </a:t>
            </a:r>
            <a:r>
              <a:rPr lang="en-US" dirty="0"/>
              <a:t>allows us to approach problems with little or no idea what our </a:t>
            </a:r>
            <a:r>
              <a:rPr lang="en-US" dirty="0" smtClean="0"/>
              <a:t>outputs </a:t>
            </a:r>
            <a:r>
              <a:rPr lang="en-US" dirty="0"/>
              <a:t>should </a:t>
            </a:r>
            <a:r>
              <a:rPr lang="en-US" dirty="0" smtClean="0"/>
              <a:t>look like.</a:t>
            </a:r>
            <a:endParaRPr lang="en-US" sz="2000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7" r="50000"/>
          <a:stretch/>
        </p:blipFill>
        <p:spPr>
          <a:xfrm>
            <a:off x="899196" y="2852936"/>
            <a:ext cx="3384376" cy="3016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3" t="20125" r="1898" b="1203"/>
          <a:stretch/>
        </p:blipFill>
        <p:spPr>
          <a:xfrm>
            <a:off x="5108453" y="2852936"/>
            <a:ext cx="3363817" cy="3016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827584" y="1988840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Examples :</a:t>
            </a:r>
            <a:endParaRPr lang="en-US" b="1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65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1230606" y="1402307"/>
            <a:ext cx="6804902" cy="31909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lvl="0">
              <a:spcBef>
                <a:spcPct val="20000"/>
              </a:spcBef>
              <a:buClr>
                <a:srgbClr val="0536B3"/>
              </a:buClr>
              <a:buSzPct val="70000"/>
            </a:pPr>
            <a:r>
              <a:rPr lang="en-US" sz="2000" b="1" dirty="0" smtClean="0">
                <a:solidFill>
                  <a:srgbClr val="000000"/>
                </a:solidFill>
                <a:latin typeface="Gill Sans MT"/>
              </a:rPr>
              <a:t>K – Means Algorithm</a:t>
            </a:r>
            <a:endParaRPr lang="en-US" sz="20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6057" y="651496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Clustering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3" t="32930" r="42802" b="19471"/>
          <a:stretch/>
        </p:blipFill>
        <p:spPr>
          <a:xfrm>
            <a:off x="2372543" y="2143090"/>
            <a:ext cx="4398913" cy="2991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6" t="23945" r="59659" b="25656"/>
          <a:stretch/>
        </p:blipFill>
        <p:spPr>
          <a:xfrm>
            <a:off x="2915816" y="2148240"/>
            <a:ext cx="3600400" cy="25769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23800" r="60626" b="24401"/>
          <a:stretch/>
        </p:blipFill>
        <p:spPr>
          <a:xfrm>
            <a:off x="3059832" y="2143090"/>
            <a:ext cx="3360008" cy="26751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8" t="24346" r="59501" b="24349"/>
          <a:stretch/>
        </p:blipFill>
        <p:spPr>
          <a:xfrm>
            <a:off x="3203848" y="2169378"/>
            <a:ext cx="3360008" cy="2648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5" t="24090" r="60626" b="24402"/>
          <a:stretch/>
        </p:blipFill>
        <p:spPr>
          <a:xfrm>
            <a:off x="3059832" y="2171390"/>
            <a:ext cx="3360008" cy="26468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" t="23540" r="61093" b="24487"/>
          <a:stretch/>
        </p:blipFill>
        <p:spPr>
          <a:xfrm>
            <a:off x="3012192" y="2143090"/>
            <a:ext cx="3407647" cy="267518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531873" y="1086234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78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3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9077" y="392153"/>
            <a:ext cx="4101083" cy="44220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cs typeface="Arial"/>
              </a:rPr>
              <a:t>Image Compression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"/>
          <a:stretch/>
        </p:blipFill>
        <p:spPr>
          <a:xfrm>
            <a:off x="936955" y="1178527"/>
            <a:ext cx="3058981" cy="2461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714689" y="3590725"/>
            <a:ext cx="1549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76056" y="1140899"/>
            <a:ext cx="25922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Pixel Value =(R,G,B)</a:t>
            </a:r>
          </a:p>
          <a:p>
            <a:endParaRPr lang="en-US" dirty="0"/>
          </a:p>
          <a:p>
            <a:r>
              <a:rPr lang="en-US" dirty="0" smtClean="0"/>
              <a:t>R=0-255(8 bits)</a:t>
            </a:r>
          </a:p>
          <a:p>
            <a:r>
              <a:rPr lang="en-US" dirty="0" smtClean="0"/>
              <a:t>G=0-255(8 bits)</a:t>
            </a:r>
          </a:p>
          <a:p>
            <a:r>
              <a:rPr lang="en-US" dirty="0" smtClean="0"/>
              <a:t>B=0-255(8 bits)</a:t>
            </a:r>
          </a:p>
          <a:p>
            <a:endParaRPr lang="en-US" dirty="0"/>
          </a:p>
          <a:p>
            <a:r>
              <a:rPr lang="en-US" dirty="0" smtClean="0"/>
              <a:t>Total </a:t>
            </a:r>
            <a:r>
              <a:rPr lang="en-US" b="1" dirty="0" smtClean="0"/>
              <a:t>24 bits </a:t>
            </a:r>
            <a:r>
              <a:rPr lang="en-US" dirty="0" smtClean="0"/>
              <a:t>for each pixel</a:t>
            </a:r>
            <a:endParaRPr lang="en-US" dirty="0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723657" y="4473489"/>
          <a:ext cx="1944687" cy="207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Worksheet" r:id="rId4" imgW="1226997" imgH="1470668" progId="Excel.Sheet.12">
                  <p:embed/>
                </p:oleObj>
              </mc:Choice>
              <mc:Fallback>
                <p:oleObj name="Worksheet" r:id="rId4" imgW="1226997" imgH="1470668" progId="Excel.Sheet.12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23657" y="4473489"/>
                        <a:ext cx="1944687" cy="207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881125" y="5102134"/>
            <a:ext cx="3347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Choose K = 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3815" y="3971890"/>
            <a:ext cx="37790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Bits in an image = 250 x 150 x24= </a:t>
            </a:r>
            <a:r>
              <a:rPr lang="en-US" sz="2000" b="1" dirty="0" smtClean="0"/>
              <a:t>900000</a:t>
            </a:r>
            <a:r>
              <a:rPr lang="en-US" dirty="0" smtClean="0"/>
              <a:t> bits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03302" y="5553128"/>
            <a:ext cx="399508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Now there will be 250x150x3 + 24x8 = </a:t>
            </a:r>
            <a:r>
              <a:rPr lang="en-US" sz="2000" b="1" dirty="0" smtClean="0"/>
              <a:t>112692</a:t>
            </a:r>
            <a:r>
              <a:rPr lang="en-US" dirty="0" smtClean="0"/>
              <a:t> bits 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34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3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8547" y="434662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Image Compression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0" r="5182"/>
          <a:stretch/>
        </p:blipFill>
        <p:spPr>
          <a:xfrm>
            <a:off x="6383846" y="3864485"/>
            <a:ext cx="2508634" cy="21475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5394"/>
          <a:stretch/>
        </p:blipFill>
        <p:spPr>
          <a:xfrm>
            <a:off x="3495443" y="3831324"/>
            <a:ext cx="2574431" cy="2201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7" r="4466"/>
          <a:stretch/>
        </p:blipFill>
        <p:spPr>
          <a:xfrm>
            <a:off x="566056" y="3831324"/>
            <a:ext cx="2647407" cy="2207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4" r="5358"/>
          <a:stretch/>
        </p:blipFill>
        <p:spPr>
          <a:xfrm>
            <a:off x="6383845" y="1138934"/>
            <a:ext cx="2498897" cy="21525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2" r="4172"/>
          <a:stretch/>
        </p:blipFill>
        <p:spPr>
          <a:xfrm>
            <a:off x="3504290" y="1138934"/>
            <a:ext cx="2609128" cy="22077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" r="4710"/>
          <a:stretch/>
        </p:blipFill>
        <p:spPr>
          <a:xfrm>
            <a:off x="582846" y="1121901"/>
            <a:ext cx="2604496" cy="22077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92000" y="33477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16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99784" y="33477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8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86446" y="611572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4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39630" y="611802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320924" y="611572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=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20607" y="3341105"/>
            <a:ext cx="1549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Image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21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0957" y="279627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Reinforcement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0957" y="1119211"/>
            <a:ext cx="77048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It </a:t>
            </a:r>
            <a:r>
              <a:rPr lang="en-US" dirty="0"/>
              <a:t>is about taking suitable action to maximize reward in a particular </a:t>
            </a:r>
            <a:r>
              <a:rPr lang="en-US" dirty="0" smtClean="0"/>
              <a:t>situation. In </a:t>
            </a:r>
            <a:r>
              <a:rPr lang="en-US" dirty="0"/>
              <a:t>the absence of a training dataset, it is bound to </a:t>
            </a:r>
            <a:r>
              <a:rPr lang="en-US" b="1" dirty="0"/>
              <a:t>learn</a:t>
            </a:r>
            <a:r>
              <a:rPr lang="en-US" dirty="0"/>
              <a:t> from its experience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        Example</a:t>
            </a:r>
            <a:r>
              <a:rPr lang="en-US" dirty="0"/>
              <a:t>: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We </a:t>
            </a:r>
            <a:r>
              <a:rPr lang="en-US" dirty="0"/>
              <a:t>have an agent and a reward, with many hurdles in between.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907505"/>
            <a:ext cx="5760640" cy="3249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 flipV="1">
            <a:off x="830957" y="810804"/>
            <a:ext cx="8008243" cy="309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60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27584" y="2954761"/>
            <a:ext cx="48782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https://www.youtube.com/watch?v=TmPfTpjtdgg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4572000" y="1221399"/>
            <a:ext cx="422406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30303"/>
                </a:solidFill>
                <a:latin typeface="Roboto"/>
              </a:rPr>
              <a:t>        DQN </a:t>
            </a:r>
            <a:r>
              <a:rPr lang="en-US" sz="1600" dirty="0">
                <a:solidFill>
                  <a:srgbClr val="030303"/>
                </a:solidFill>
                <a:latin typeface="Roboto"/>
              </a:rPr>
              <a:t>finds and exploits the optimal strategy in this game, which is to make a tunnel around the side, and then allow the ball to hit blocks by bouncing behind the wall.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827584" y="618725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https://www.youtube.com/watch?v=WXuK6gekU1Y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315754"/>
            <a:ext cx="3230488" cy="18221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39552" y="421687"/>
            <a:ext cx="3872920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90000"/>
              </a:lnSpc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rPr>
              <a:t>Google Atari Breakout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1438" y="3475793"/>
            <a:ext cx="4717702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90000"/>
              </a:lnSpc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rPr>
              <a:t>Google </a:t>
            </a:r>
            <a:r>
              <a:rPr lang="en-US" sz="2800" b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rPr>
              <a:t>Deepmind</a:t>
            </a: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rPr>
              <a:t> Alpha Go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0" y="4569541"/>
            <a:ext cx="4224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        </a:t>
            </a:r>
            <a:r>
              <a:rPr lang="en-US" b="1" dirty="0" err="1" smtClean="0"/>
              <a:t>AlphaGo</a:t>
            </a:r>
            <a:r>
              <a:rPr lang="en-US" dirty="0"/>
              <a:t> is the first computer program to defeat a professional human Go player, a landmark achievement that experts believe was a decade ahead of its time.</a:t>
            </a:r>
          </a:p>
        </p:txBody>
      </p:sp>
    </p:spTree>
    <p:extLst>
      <p:ext uri="{BB962C8B-B14F-4D97-AF65-F5344CB8AC3E}">
        <p14:creationId xmlns:p14="http://schemas.microsoft.com/office/powerpoint/2010/main" val="369297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89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0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346" y="125341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/>
          </p:cNvSpPr>
          <p:nvPr/>
        </p:nvSpPr>
        <p:spPr>
          <a:xfrm>
            <a:off x="312043" y="243942"/>
            <a:ext cx="5168601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 sz="1985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32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/>
              </a:rPr>
              <a:t>Deep Learning</a:t>
            </a:r>
            <a:endParaRPr lang="en-US" sz="32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35726" y="1219200"/>
            <a:ext cx="74545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Deep </a:t>
            </a:r>
            <a:r>
              <a:rPr lang="en-US" dirty="0"/>
              <a:t>learning is a branch of machine learning which is completely based on </a:t>
            </a:r>
            <a:r>
              <a:rPr lang="en-US" b="1" dirty="0"/>
              <a:t>artificial neural </a:t>
            </a:r>
            <a:r>
              <a:rPr lang="en-US" b="1" dirty="0" smtClean="0"/>
              <a:t>networks</a:t>
            </a:r>
            <a:r>
              <a:rPr lang="en-US" dirty="0" smtClean="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Neural Network </a:t>
            </a:r>
            <a:r>
              <a:rPr lang="en-US" dirty="0"/>
              <a:t>is going to </a:t>
            </a:r>
            <a:endParaRPr lang="en-US" dirty="0" smtClean="0"/>
          </a:p>
          <a:p>
            <a:r>
              <a:rPr lang="en-US" b="1" dirty="0"/>
              <a:t> </a:t>
            </a:r>
            <a:r>
              <a:rPr lang="en-US" b="1" dirty="0" smtClean="0"/>
              <a:t>     mimic </a:t>
            </a:r>
            <a:r>
              <a:rPr lang="en-US" b="1" dirty="0"/>
              <a:t>the </a:t>
            </a:r>
            <a:r>
              <a:rPr lang="en-US" b="1" dirty="0" smtClean="0"/>
              <a:t>human brain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170" name="Picture 2" descr="How Does the Brain Work? | Dana Found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89" y="1716221"/>
            <a:ext cx="3299174" cy="168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n Overview of Deep Learning for Curious Peo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64" y="4225494"/>
            <a:ext cx="3838575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5"/>
          <p:cNvSpPr txBox="1">
            <a:spLocks/>
          </p:cNvSpPr>
          <p:nvPr/>
        </p:nvSpPr>
        <p:spPr>
          <a:xfrm>
            <a:off x="425252" y="3401122"/>
            <a:ext cx="5168601" cy="31909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 sz="1985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20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/>
              </a:rPr>
              <a:t>Performance</a:t>
            </a:r>
            <a:endParaRPr lang="en-US" sz="20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562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683568" y="1003164"/>
            <a:ext cx="6804902" cy="62686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Gill Sans MT"/>
              </a:rPr>
              <a:t>      </a:t>
            </a:r>
            <a:r>
              <a:rPr lang="en-US" sz="2000" b="1" i="1" dirty="0" smtClean="0">
                <a:solidFill>
                  <a:srgbClr val="000000"/>
                </a:solidFill>
                <a:latin typeface="Gill Sans MT"/>
              </a:rPr>
              <a:t>Machine </a:t>
            </a:r>
            <a:r>
              <a:rPr lang="en-US" sz="2000" b="1" i="1" dirty="0">
                <a:solidFill>
                  <a:srgbClr val="000000"/>
                </a:solidFill>
                <a:latin typeface="Gill Sans MT"/>
              </a:rPr>
              <a:t>learning</a:t>
            </a:r>
            <a:r>
              <a:rPr lang="en-US" sz="2000" dirty="0">
                <a:solidFill>
                  <a:srgbClr val="000000"/>
                </a:solidFill>
                <a:latin typeface="Gill Sans MT"/>
              </a:rPr>
              <a:t> is </a:t>
            </a:r>
            <a:r>
              <a:rPr lang="en-US" sz="2000" dirty="0" smtClean="0">
                <a:solidFill>
                  <a:srgbClr val="000000"/>
                </a:solidFill>
                <a:latin typeface="Gill Sans MT"/>
              </a:rPr>
              <a:t>a </a:t>
            </a:r>
            <a:r>
              <a:rPr lang="en-US" sz="2000" dirty="0" smtClean="0"/>
              <a:t>field of study </a:t>
            </a:r>
            <a:r>
              <a:rPr lang="en-US" sz="2000" dirty="0"/>
              <a:t>that gives computers the ability to </a:t>
            </a:r>
            <a:r>
              <a:rPr lang="en-US" sz="2000" b="1" i="1" dirty="0" smtClean="0"/>
              <a:t>learn</a:t>
            </a:r>
            <a:r>
              <a:rPr lang="en-US" sz="2000" dirty="0" smtClean="0"/>
              <a:t> without </a:t>
            </a:r>
            <a:r>
              <a:rPr lang="en-US" sz="2000" dirty="0"/>
              <a:t>being </a:t>
            </a:r>
            <a:r>
              <a:rPr lang="en-US" sz="2000" b="1" i="1" dirty="0" smtClean="0"/>
              <a:t>explicitly(clearly) programmed</a:t>
            </a:r>
            <a:r>
              <a:rPr lang="en-US" sz="2000" i="1" dirty="0"/>
              <a:t>.</a:t>
            </a:r>
            <a:endParaRPr lang="en-US" sz="2000" i="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0917" y="360341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altLang="zh-TW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Machine Learning</a:t>
            </a:r>
            <a:endParaRPr lang="en-US" sz="2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 panose="020B0603020202020204" pitchFamily="34" charset="0"/>
              <a:cs typeface="Arial"/>
            </a:endParaRPr>
          </a:p>
        </p:txBody>
      </p:sp>
      <p:pic>
        <p:nvPicPr>
          <p:cNvPr id="15" name="Picture 2" descr="Image result for ai vs ml vs d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55775"/>
            <a:ext cx="5544616" cy="2374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5085184"/>
            <a:ext cx="799288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         </a:t>
            </a:r>
            <a:r>
              <a:rPr lang="en-US" sz="2000" b="1" dirty="0" smtClean="0"/>
              <a:t>Tom</a:t>
            </a:r>
            <a:r>
              <a:rPr lang="en-US" sz="2000" dirty="0"/>
              <a:t> </a:t>
            </a:r>
            <a:r>
              <a:rPr lang="en-US" sz="2000" b="1" dirty="0"/>
              <a:t>Mitchell</a:t>
            </a:r>
            <a:r>
              <a:rPr lang="en-US" sz="2000" dirty="0"/>
              <a:t> provides a more modern</a:t>
            </a:r>
            <a:r>
              <a:rPr lang="en-US" sz="2000" b="1" dirty="0"/>
              <a:t> </a:t>
            </a:r>
            <a:r>
              <a:rPr lang="en-US" sz="2000" dirty="0"/>
              <a:t>definition: “A computer program is said to </a:t>
            </a:r>
            <a:r>
              <a:rPr lang="en-US" sz="2400" b="1" i="1" u="sng" dirty="0">
                <a:solidFill>
                  <a:srgbClr val="FF0000"/>
                </a:solidFill>
              </a:rPr>
              <a:t>learn</a:t>
            </a:r>
            <a:r>
              <a:rPr lang="en-US" sz="2000" dirty="0"/>
              <a:t> from </a:t>
            </a:r>
            <a:r>
              <a:rPr lang="en-US" sz="2000" i="1" dirty="0"/>
              <a:t>experience</a:t>
            </a:r>
            <a:r>
              <a:rPr lang="en-US" sz="2000" dirty="0"/>
              <a:t> </a:t>
            </a:r>
            <a:r>
              <a:rPr lang="en-US" sz="2000" b="1" dirty="0"/>
              <a:t>E</a:t>
            </a:r>
            <a:r>
              <a:rPr lang="en-US" sz="2000" dirty="0"/>
              <a:t> with respect to some class of </a:t>
            </a:r>
            <a:r>
              <a:rPr lang="en-US" sz="2000" i="1" dirty="0"/>
              <a:t>tasks</a:t>
            </a:r>
            <a:r>
              <a:rPr lang="en-US" sz="2000" dirty="0"/>
              <a:t> </a:t>
            </a:r>
            <a:r>
              <a:rPr lang="en-US" sz="2000" b="1" dirty="0"/>
              <a:t>T</a:t>
            </a:r>
            <a:r>
              <a:rPr lang="en-US" sz="2000" dirty="0"/>
              <a:t> and </a:t>
            </a:r>
            <a:r>
              <a:rPr lang="en-US" sz="2000" i="1" dirty="0"/>
              <a:t>performance</a:t>
            </a:r>
            <a:r>
              <a:rPr lang="en-US" sz="2000" dirty="0"/>
              <a:t> measure </a:t>
            </a:r>
            <a:r>
              <a:rPr lang="en-US" sz="2000" b="1" dirty="0"/>
              <a:t>P</a:t>
            </a:r>
            <a:r>
              <a:rPr lang="en-US" sz="2000" dirty="0"/>
              <a:t>, if its </a:t>
            </a:r>
            <a:r>
              <a:rPr lang="en-US" sz="2000" b="1" i="1" dirty="0"/>
              <a:t>performance</a:t>
            </a:r>
            <a:r>
              <a:rPr lang="en-US" sz="2000" dirty="0"/>
              <a:t> at </a:t>
            </a:r>
            <a:r>
              <a:rPr lang="en-US" sz="2000" b="1" i="1" dirty="0"/>
              <a:t>tasks</a:t>
            </a:r>
            <a:r>
              <a:rPr lang="en-US" sz="2000" dirty="0"/>
              <a:t> in </a:t>
            </a:r>
            <a:r>
              <a:rPr lang="en-US" sz="2000" b="1" i="1" dirty="0">
                <a:solidFill>
                  <a:srgbClr val="FF0000"/>
                </a:solidFill>
              </a:rPr>
              <a:t>T</a:t>
            </a:r>
            <a:r>
              <a:rPr lang="en-US" sz="2400" b="1" dirty="0"/>
              <a:t>,</a:t>
            </a:r>
            <a:r>
              <a:rPr lang="en-US" sz="2000" dirty="0"/>
              <a:t> as measured by </a:t>
            </a:r>
            <a:r>
              <a:rPr lang="en-US" sz="2400" b="1" dirty="0">
                <a:solidFill>
                  <a:srgbClr val="FF0000"/>
                </a:solidFill>
              </a:rPr>
              <a:t>P</a:t>
            </a:r>
            <a:r>
              <a:rPr lang="en-US" sz="2000" dirty="0"/>
              <a:t>, </a:t>
            </a:r>
            <a:r>
              <a:rPr lang="en-US" sz="2000" b="1" i="1" u="sng" dirty="0"/>
              <a:t>improves</a:t>
            </a:r>
            <a:r>
              <a:rPr lang="en-US" sz="2000" dirty="0"/>
              <a:t> with </a:t>
            </a:r>
            <a:r>
              <a:rPr lang="en-US" sz="2000" b="1" i="1" dirty="0"/>
              <a:t>experience</a:t>
            </a:r>
            <a:r>
              <a:rPr lang="en-US" sz="20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E</a:t>
            </a:r>
            <a:r>
              <a:rPr lang="en-US" sz="2000" dirty="0">
                <a:solidFill>
                  <a:srgbClr val="102230"/>
                </a:solidFill>
              </a:rPr>
              <a:t>.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70917" y="81080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1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346" y="125341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6"/>
          <a:stretch/>
        </p:blipFill>
        <p:spPr>
          <a:xfrm>
            <a:off x="1851948" y="1121552"/>
            <a:ext cx="5011839" cy="5219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bject 5"/>
          <p:cNvSpPr txBox="1">
            <a:spLocks/>
          </p:cNvSpPr>
          <p:nvPr/>
        </p:nvSpPr>
        <p:spPr>
          <a:xfrm>
            <a:off x="421971" y="331400"/>
            <a:ext cx="5168601" cy="38064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 sz="1985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24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/>
              </a:rPr>
              <a:t>Neural Network</a:t>
            </a:r>
            <a:endParaRPr lang="en-US" sz="24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933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346" y="125341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5"/>
          <p:cNvSpPr txBox="1">
            <a:spLocks/>
          </p:cNvSpPr>
          <p:nvPr/>
        </p:nvSpPr>
        <p:spPr>
          <a:xfrm>
            <a:off x="421971" y="331400"/>
            <a:ext cx="5168601" cy="38064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 sz="1985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24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/>
              </a:rPr>
              <a:t>Digit Recognition</a:t>
            </a:r>
            <a:endParaRPr lang="en-US" sz="24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74" y="918106"/>
            <a:ext cx="3255032" cy="24381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288" y="1316336"/>
            <a:ext cx="6166612" cy="513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3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346" y="125341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5"/>
          <p:cNvSpPr txBox="1">
            <a:spLocks/>
          </p:cNvSpPr>
          <p:nvPr/>
        </p:nvSpPr>
        <p:spPr>
          <a:xfrm>
            <a:off x="421971" y="331400"/>
            <a:ext cx="5168601" cy="38064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 sz="1985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24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/>
              </a:rPr>
              <a:t>Convolutional Neural Networks</a:t>
            </a:r>
            <a:endParaRPr lang="en-US" sz="24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0" y="1547878"/>
            <a:ext cx="5206669" cy="2483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0" y="4333011"/>
            <a:ext cx="8214029" cy="2115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66304" y="945296"/>
            <a:ext cx="6570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CNN are most </a:t>
            </a:r>
            <a:r>
              <a:rPr lang="en-US" dirty="0"/>
              <a:t>commonly applied </a:t>
            </a:r>
            <a:r>
              <a:rPr lang="en-US" dirty="0" smtClean="0"/>
              <a:t>for </a:t>
            </a:r>
            <a:r>
              <a:rPr lang="en-US" b="1" dirty="0"/>
              <a:t>analyzing visual </a:t>
            </a:r>
            <a:r>
              <a:rPr lang="en-US" b="1" dirty="0" smtClean="0"/>
              <a:t>imagery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74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5346" y="125341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onv-example - Exce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" t="25851" r="6414" b="6662"/>
          <a:stretch/>
        </p:blipFill>
        <p:spPr>
          <a:xfrm>
            <a:off x="154353" y="523886"/>
            <a:ext cx="8810977" cy="3176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0" y="6479275"/>
            <a:ext cx="49682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https://github.com/fastai/fastai/tree/master/courses/dl1/excel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6262229"/>
            <a:ext cx="1438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[Source - </a:t>
            </a:r>
            <a:r>
              <a:rPr lang="en-US" sz="1200" dirty="0" err="1"/>
              <a:t>f</a:t>
            </a:r>
            <a:r>
              <a:rPr lang="en-US" sz="1200" dirty="0" err="1" smtClean="0"/>
              <a:t>astai</a:t>
            </a:r>
            <a:r>
              <a:rPr lang="en-US" sz="1200" dirty="0" smtClean="0"/>
              <a:t>]</a:t>
            </a:r>
            <a:endParaRPr lang="en-US" sz="1200" dirty="0"/>
          </a:p>
        </p:txBody>
      </p:sp>
      <p:pic>
        <p:nvPicPr>
          <p:cNvPr id="11" name="Picture 10" descr="conv-example - Excel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5" t="52979" r="47777" b="12502"/>
          <a:stretch/>
        </p:blipFill>
        <p:spPr>
          <a:xfrm>
            <a:off x="4968240" y="3706477"/>
            <a:ext cx="3997090" cy="2968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15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sldNum" sz="quarter" idx="4294967295"/>
          </p:nvPr>
        </p:nvSpPr>
        <p:spPr>
          <a:xfrm>
            <a:off x="7857742" y="5671946"/>
            <a:ext cx="177766" cy="248952"/>
          </a:xfrm>
          <a:prstGeom prst="rect">
            <a:avLst/>
          </a:prstGeom>
        </p:spPr>
        <p:txBody>
          <a:bodyPr vert="horz" wrap="square" lIns="0" tIns="4482" rIns="0" bIns="0" rtlCol="0">
            <a:spAutoFit/>
          </a:bodyPr>
          <a:lstStyle/>
          <a:p>
            <a:pPr marL="33619" defTabSz="806867">
              <a:spcBef>
                <a:spcPts val="35"/>
              </a:spcBef>
            </a:pPr>
            <a:fld id="{81D60167-4931-47E6-BA6A-407CBD079E47}" type="slidenum">
              <a:rPr spc="84" dirty="0">
                <a:solidFill>
                  <a:prstClr val="black"/>
                </a:solidFill>
              </a:rPr>
              <a:pPr marL="33619" defTabSz="806867">
                <a:spcBef>
                  <a:spcPts val="35"/>
                </a:spcBef>
              </a:pPr>
              <a:t>34</a:t>
            </a:fld>
            <a:endParaRPr spc="84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586476"/>
            <a:ext cx="4361644" cy="4629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object 5"/>
          <p:cNvSpPr txBox="1">
            <a:spLocks noGrp="1"/>
          </p:cNvSpPr>
          <p:nvPr>
            <p:ph type="title"/>
          </p:nvPr>
        </p:nvSpPr>
        <p:spPr>
          <a:xfrm>
            <a:off x="478219" y="640501"/>
            <a:ext cx="5638101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Applications of Machine Learning </a:t>
            </a:r>
            <a:endParaRPr lang="en-US" sz="2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68144" y="2604708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TW" sz="2000" dirty="0">
                <a:latin typeface="Arno Pro Display" panose="02020502050506020403" pitchFamily="18" charset="0"/>
              </a:rPr>
              <a:t>Face detection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Arno Pro Display" panose="02020502050506020403" pitchFamily="18" charset="0"/>
              </a:rPr>
              <a:t>Virtual Personal Assistants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Arno Pro Display" panose="02020502050506020403" pitchFamily="18" charset="0"/>
              </a:rPr>
              <a:t>Social Media Services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Arno Pro Display" panose="02020502050506020403" pitchFamily="18" charset="0"/>
              </a:rPr>
              <a:t>Email Spam Filtering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Arno Pro Display" panose="02020502050506020403" pitchFamily="18" charset="0"/>
              </a:rPr>
              <a:t>Online Customer Support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Arno Pro Display" panose="02020502050506020403" pitchFamily="18" charset="0"/>
              </a:rPr>
              <a:t>Search Engine Result Refining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Arno Pro Display" panose="02020502050506020403" pitchFamily="18" charset="0"/>
              </a:rPr>
              <a:t>Product Recommendations</a:t>
            </a:r>
            <a:endParaRPr lang="en-US" altLang="zh-TW" sz="2000" dirty="0">
              <a:latin typeface="Arno Pro Display" panose="02020502050506020403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78219" y="1109817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37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sldNum" sz="quarter" idx="4294967295"/>
          </p:nvPr>
        </p:nvSpPr>
        <p:spPr>
          <a:xfrm>
            <a:off x="7857742" y="5671946"/>
            <a:ext cx="177766" cy="248952"/>
          </a:xfrm>
          <a:prstGeom prst="rect">
            <a:avLst/>
          </a:prstGeom>
        </p:spPr>
        <p:txBody>
          <a:bodyPr vert="horz" wrap="square" lIns="0" tIns="4482" rIns="0" bIns="0" rtlCol="0">
            <a:spAutoFit/>
          </a:bodyPr>
          <a:lstStyle/>
          <a:p>
            <a:pPr marL="33619" defTabSz="806867">
              <a:spcBef>
                <a:spcPts val="35"/>
              </a:spcBef>
            </a:pPr>
            <a:fld id="{81D60167-4931-47E6-BA6A-407CBD079E47}" type="slidenum">
              <a:rPr spc="84" dirty="0">
                <a:solidFill>
                  <a:prstClr val="black"/>
                </a:solidFill>
              </a:rPr>
              <a:pPr marL="33619" defTabSz="806867">
                <a:spcBef>
                  <a:spcPts val="35"/>
                </a:spcBef>
              </a:pPr>
              <a:t>35</a:t>
            </a:fld>
            <a:endParaRPr spc="84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bject 5"/>
          <p:cNvSpPr txBox="1">
            <a:spLocks noGrp="1"/>
          </p:cNvSpPr>
          <p:nvPr>
            <p:ph type="title"/>
          </p:nvPr>
        </p:nvSpPr>
        <p:spPr>
          <a:xfrm>
            <a:off x="1699978" y="2475546"/>
            <a:ext cx="9793088" cy="565313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4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Programming  Example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02848" y="3296015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bject 5"/>
          <p:cNvSpPr txBox="1">
            <a:spLocks/>
          </p:cNvSpPr>
          <p:nvPr/>
        </p:nvSpPr>
        <p:spPr>
          <a:xfrm>
            <a:off x="2187658" y="3584111"/>
            <a:ext cx="9793088" cy="565313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4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09442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sldNum" sz="quarter" idx="4294967295"/>
          </p:nvPr>
        </p:nvSpPr>
        <p:spPr>
          <a:xfrm>
            <a:off x="7857742" y="5671946"/>
            <a:ext cx="177766" cy="248952"/>
          </a:xfrm>
          <a:prstGeom prst="rect">
            <a:avLst/>
          </a:prstGeom>
        </p:spPr>
        <p:txBody>
          <a:bodyPr vert="horz" wrap="square" lIns="0" tIns="4482" rIns="0" bIns="0" rtlCol="0">
            <a:spAutoFit/>
          </a:bodyPr>
          <a:lstStyle/>
          <a:p>
            <a:pPr marL="33619" defTabSz="806867">
              <a:spcBef>
                <a:spcPts val="35"/>
              </a:spcBef>
            </a:pPr>
            <a:fld id="{81D60167-4931-47E6-BA6A-407CBD079E47}" type="slidenum">
              <a:rPr spc="84" dirty="0">
                <a:solidFill>
                  <a:prstClr val="black"/>
                </a:solidFill>
              </a:rPr>
              <a:pPr marL="33619" defTabSz="806867">
                <a:spcBef>
                  <a:spcPts val="35"/>
                </a:spcBef>
              </a:pPr>
              <a:t>36</a:t>
            </a:fld>
            <a:endParaRPr spc="84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bject 5"/>
          <p:cNvSpPr txBox="1">
            <a:spLocks/>
          </p:cNvSpPr>
          <p:nvPr/>
        </p:nvSpPr>
        <p:spPr>
          <a:xfrm>
            <a:off x="2328104" y="3660186"/>
            <a:ext cx="9793088" cy="10085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120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72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Thank You!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2" b="90000" l="2889" r="95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098" y="942363"/>
            <a:ext cx="4500936" cy="2900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78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/>
          </p:cNvSpPr>
          <p:nvPr/>
        </p:nvSpPr>
        <p:spPr>
          <a:xfrm>
            <a:off x="467543" y="328879"/>
            <a:ext cx="5168601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>
            <a:lvl1pPr marL="11206">
              <a:lnSpc>
                <a:spcPct val="90000"/>
              </a:lnSpc>
              <a:spcBef>
                <a:spcPts val="88"/>
              </a:spcBef>
              <a:buNone/>
              <a:defRPr sz="28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Why Machine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1003952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Problem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6016" y="1028430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Trebuchet MS" panose="020B0603020202020204" pitchFamily="34" charset="0"/>
              </a:rPr>
              <a:t>Solution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54077" y="1655699"/>
            <a:ext cx="3501615" cy="1205904"/>
            <a:chOff x="827587" y="2147790"/>
            <a:chExt cx="3501615" cy="1205904"/>
          </a:xfrm>
        </p:grpSpPr>
        <p:grpSp>
          <p:nvGrpSpPr>
            <p:cNvPr id="19" name="object 10"/>
            <p:cNvGrpSpPr/>
            <p:nvPr/>
          </p:nvGrpSpPr>
          <p:grpSpPr>
            <a:xfrm>
              <a:off x="827587" y="2147790"/>
              <a:ext cx="3501615" cy="1205904"/>
              <a:chOff x="6337301" y="3210507"/>
              <a:chExt cx="2533327" cy="4028493"/>
            </a:xfrm>
          </p:grpSpPr>
          <p:sp>
            <p:nvSpPr>
              <p:cNvPr id="20" name="object 11"/>
              <p:cNvSpPr/>
              <p:nvPr/>
            </p:nvSpPr>
            <p:spPr>
              <a:xfrm>
                <a:off x="6337301" y="3210507"/>
                <a:ext cx="2533327" cy="4028493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806867"/>
                <a:endParaRPr sz="1588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1" name="object 12"/>
              <p:cNvSpPr/>
              <p:nvPr/>
            </p:nvSpPr>
            <p:spPr>
              <a:xfrm>
                <a:off x="6404114" y="3225012"/>
                <a:ext cx="2336800" cy="3862704"/>
              </a:xfrm>
              <a:custGeom>
                <a:avLst/>
                <a:gdLst/>
                <a:ahLst/>
                <a:cxnLst/>
                <a:rect l="l" t="t" r="r" b="b"/>
                <a:pathLst>
                  <a:path w="2336800" h="3862704">
                    <a:moveTo>
                      <a:pt x="0" y="0"/>
                    </a:moveTo>
                    <a:lnTo>
                      <a:pt x="2336660" y="0"/>
                    </a:lnTo>
                    <a:lnTo>
                      <a:pt x="2336660" y="3862642"/>
                    </a:lnTo>
                    <a:lnTo>
                      <a:pt x="0" y="38626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 defTabSz="806867"/>
                <a:endParaRPr sz="1588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138518" y="2368342"/>
              <a:ext cx="31266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dirty="0"/>
                <a:t>Can machines do what we do(as </a:t>
              </a:r>
              <a:r>
                <a:rPr lang="en-US" b="1" dirty="0"/>
                <a:t>thinking</a:t>
              </a:r>
              <a:r>
                <a:rPr lang="en-US" dirty="0"/>
                <a:t> entities)</a:t>
              </a:r>
            </a:p>
            <a:p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66020" y="1627389"/>
            <a:ext cx="3866418" cy="1573530"/>
            <a:chOff x="4729622" y="2122841"/>
            <a:chExt cx="3866418" cy="1728152"/>
          </a:xfrm>
        </p:grpSpPr>
        <p:grpSp>
          <p:nvGrpSpPr>
            <p:cNvPr id="22" name="object 10"/>
            <p:cNvGrpSpPr/>
            <p:nvPr/>
          </p:nvGrpSpPr>
          <p:grpSpPr>
            <a:xfrm>
              <a:off x="4729622" y="2122841"/>
              <a:ext cx="3866418" cy="1644982"/>
              <a:chOff x="6337300" y="3225012"/>
              <a:chExt cx="2500690" cy="4013988"/>
            </a:xfrm>
          </p:grpSpPr>
          <p:sp>
            <p:nvSpPr>
              <p:cNvPr id="23" name="object 11"/>
              <p:cNvSpPr/>
              <p:nvPr/>
            </p:nvSpPr>
            <p:spPr>
              <a:xfrm>
                <a:off x="6337300" y="3300881"/>
                <a:ext cx="2500690" cy="393811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806867"/>
                <a:endParaRPr sz="1588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4" name="object 12"/>
              <p:cNvSpPr/>
              <p:nvPr/>
            </p:nvSpPr>
            <p:spPr>
              <a:xfrm>
                <a:off x="6404114" y="3225012"/>
                <a:ext cx="2336800" cy="3862704"/>
              </a:xfrm>
              <a:custGeom>
                <a:avLst/>
                <a:gdLst/>
                <a:ahLst/>
                <a:cxnLst/>
                <a:rect l="l" t="t" r="r" b="b"/>
                <a:pathLst>
                  <a:path w="2336800" h="3862704">
                    <a:moveTo>
                      <a:pt x="0" y="0"/>
                    </a:moveTo>
                    <a:lnTo>
                      <a:pt x="2336660" y="0"/>
                    </a:lnTo>
                    <a:lnTo>
                      <a:pt x="2336660" y="3862642"/>
                    </a:lnTo>
                    <a:lnTo>
                      <a:pt x="0" y="38626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 defTabSz="806867"/>
                <a:endParaRPr sz="1588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5039371" y="2228496"/>
              <a:ext cx="3340648" cy="162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Machine Learning uses algorithms that can </a:t>
              </a:r>
              <a:r>
                <a:rPr lang="en-US" b="1" dirty="0" smtClean="0"/>
                <a:t>learn from previous data </a:t>
              </a:r>
              <a:r>
                <a:rPr lang="en-US" dirty="0" smtClean="0"/>
                <a:t>and make </a:t>
              </a:r>
              <a:r>
                <a:rPr lang="en-US" i="1" dirty="0" smtClean="0"/>
                <a:t>predictions on the new data</a:t>
              </a:r>
              <a:r>
                <a:rPr lang="en-US" dirty="0" smtClean="0"/>
                <a:t>.</a:t>
              </a:r>
            </a:p>
            <a:p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666021" y="3248555"/>
            <a:ext cx="3866418" cy="756508"/>
            <a:chOff x="4729624" y="4053033"/>
            <a:chExt cx="3866418" cy="1201562"/>
          </a:xfrm>
        </p:grpSpPr>
        <p:grpSp>
          <p:nvGrpSpPr>
            <p:cNvPr id="25" name="object 10"/>
            <p:cNvGrpSpPr/>
            <p:nvPr/>
          </p:nvGrpSpPr>
          <p:grpSpPr>
            <a:xfrm>
              <a:off x="4729624" y="4053033"/>
              <a:ext cx="3866418" cy="1201562"/>
              <a:chOff x="6337301" y="3225012"/>
              <a:chExt cx="2500690" cy="4013988"/>
            </a:xfrm>
          </p:grpSpPr>
          <p:sp>
            <p:nvSpPr>
              <p:cNvPr id="26" name="object 11"/>
              <p:cNvSpPr/>
              <p:nvPr/>
            </p:nvSpPr>
            <p:spPr>
              <a:xfrm>
                <a:off x="6337301" y="3225013"/>
                <a:ext cx="2500690" cy="4013987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806867"/>
                <a:endParaRPr sz="1588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7" name="object 12"/>
              <p:cNvSpPr/>
              <p:nvPr/>
            </p:nvSpPr>
            <p:spPr>
              <a:xfrm>
                <a:off x="6404115" y="3225012"/>
                <a:ext cx="2336800" cy="3862704"/>
              </a:xfrm>
              <a:custGeom>
                <a:avLst/>
                <a:gdLst/>
                <a:ahLst/>
                <a:cxnLst/>
                <a:rect l="l" t="t" r="r" b="b"/>
                <a:pathLst>
                  <a:path w="2336800" h="3862704">
                    <a:moveTo>
                      <a:pt x="0" y="0"/>
                    </a:moveTo>
                    <a:lnTo>
                      <a:pt x="2336660" y="0"/>
                    </a:lnTo>
                    <a:lnTo>
                      <a:pt x="2336660" y="3862642"/>
                    </a:lnTo>
                    <a:lnTo>
                      <a:pt x="0" y="38626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 defTabSz="806867"/>
                <a:endParaRPr sz="1588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5039372" y="4053033"/>
              <a:ext cx="3200132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even outperform humans in some </a:t>
              </a:r>
              <a:r>
                <a:rPr lang="en-US" dirty="0" smtClean="0"/>
                <a:t>tasks. </a:t>
              </a:r>
              <a:endParaRPr lang="en-US" dirty="0"/>
            </a:p>
          </p:txBody>
        </p:sp>
      </p:grpSp>
      <p:sp>
        <p:nvSpPr>
          <p:cNvPr id="31" name="object 5"/>
          <p:cNvSpPr txBox="1">
            <a:spLocks/>
          </p:cNvSpPr>
          <p:nvPr/>
        </p:nvSpPr>
        <p:spPr>
          <a:xfrm>
            <a:off x="467544" y="4188423"/>
            <a:ext cx="5168601" cy="38064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 sz="1985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24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/>
              </a:rPr>
              <a:t>Practical Problems</a:t>
            </a:r>
            <a:endParaRPr lang="en-US" sz="24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56945" y="4667015"/>
            <a:ext cx="33021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Digit </a:t>
            </a:r>
            <a:r>
              <a:rPr lang="en-US" dirty="0" smtClean="0"/>
              <a:t>Recognition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/>
              <a:t>Face Detection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/>
              <a:t>Speech </a:t>
            </a:r>
            <a:r>
              <a:rPr lang="en-US" b="1" dirty="0" smtClean="0"/>
              <a:t>Understanding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 smtClean="0"/>
              <a:t>Natural Language Processing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Product </a:t>
            </a:r>
            <a:r>
              <a:rPr lang="en-US" dirty="0" smtClean="0"/>
              <a:t>Recommendation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Spam </a:t>
            </a:r>
            <a:r>
              <a:rPr lang="en-US" dirty="0"/>
              <a:t>D</a:t>
            </a:r>
            <a:r>
              <a:rPr lang="en-US" dirty="0" smtClean="0"/>
              <a:t>etection</a:t>
            </a:r>
          </a:p>
          <a:p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312" y="4414695"/>
            <a:ext cx="3600105" cy="217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4" name="Straight Connector 33"/>
          <p:cNvCxnSpPr/>
          <p:nvPr/>
        </p:nvCxnSpPr>
        <p:spPr>
          <a:xfrm flipV="1">
            <a:off x="314162" y="794065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02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880" y="349123"/>
            <a:ext cx="4101083" cy="39911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 panose="020B0603020202020204" pitchFamily="34" charset="0"/>
              </a:rPr>
              <a:t>Why is it so powerful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7" r="24470"/>
          <a:stretch/>
        </p:blipFill>
        <p:spPr>
          <a:xfrm>
            <a:off x="830957" y="980728"/>
            <a:ext cx="1620812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93" y="3031786"/>
            <a:ext cx="6607539" cy="3336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33565"/>
          <a:stretch/>
        </p:blipFill>
        <p:spPr>
          <a:xfrm>
            <a:off x="6323971" y="980728"/>
            <a:ext cx="1728192" cy="1625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55"/>
          <a:stretch/>
        </p:blipFill>
        <p:spPr>
          <a:xfrm>
            <a:off x="3315452" y="980728"/>
            <a:ext cx="2186186" cy="1657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V="1">
            <a:off x="457880" y="761733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6669" y="116632"/>
            <a:ext cx="8982669" cy="66878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4294967295"/>
          </p:nvPr>
        </p:nvSpPr>
        <p:spPr>
          <a:xfrm>
            <a:off x="7857742" y="5671946"/>
            <a:ext cx="177766" cy="248952"/>
          </a:xfrm>
          <a:prstGeom prst="rect">
            <a:avLst/>
          </a:prstGeom>
        </p:spPr>
        <p:txBody>
          <a:bodyPr vert="horz" wrap="square" lIns="0" tIns="4482" rIns="0" bIns="0" rtlCol="0">
            <a:spAutoFit/>
          </a:bodyPr>
          <a:lstStyle/>
          <a:p>
            <a:pPr marL="33619" defTabSz="806867">
              <a:spcBef>
                <a:spcPts val="35"/>
              </a:spcBef>
            </a:pPr>
            <a:fld id="{81D60167-4931-47E6-BA6A-407CBD079E47}" type="slidenum">
              <a:rPr spc="84" dirty="0">
                <a:solidFill>
                  <a:prstClr val="black"/>
                </a:solidFill>
              </a:rPr>
              <a:pPr marL="33619" defTabSz="806867">
                <a:spcBef>
                  <a:spcPts val="35"/>
                </a:spcBef>
              </a:pPr>
              <a:t>6</a:t>
            </a:fld>
            <a:endParaRPr spc="84" dirty="0">
              <a:solidFill>
                <a:prstClr val="black"/>
              </a:solidFill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2948941" y="1816043"/>
            <a:ext cx="3085010" cy="4265202"/>
            <a:chOff x="78526" y="1592958"/>
            <a:chExt cx="3555787" cy="4781924"/>
          </a:xfrm>
        </p:grpSpPr>
        <p:grpSp>
          <p:nvGrpSpPr>
            <p:cNvPr id="11" name="Group 10"/>
            <p:cNvGrpSpPr/>
            <p:nvPr/>
          </p:nvGrpSpPr>
          <p:grpSpPr>
            <a:xfrm>
              <a:off x="954670" y="2720743"/>
              <a:ext cx="2438497" cy="520806"/>
              <a:chOff x="-35986" y="51586"/>
              <a:chExt cx="3133077" cy="854419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2" y="51586"/>
                <a:ext cx="3097089" cy="806400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TextBox 12"/>
              <p:cNvSpPr txBox="1"/>
              <p:nvPr/>
            </p:nvSpPr>
            <p:spPr>
              <a:xfrm>
                <a:off x="-35986" y="99605"/>
                <a:ext cx="3097089" cy="8064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99136" tIns="113792" rIns="199136" bIns="113792" numCol="1" spcCol="1270" anchor="ctr" anchorCtr="0">
                <a:noAutofit/>
              </a:bodyPr>
              <a:lstStyle/>
              <a:p>
                <a:pPr lvl="0" algn="ctr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dirty="0" smtClean="0"/>
                  <a:t>Clustering</a:t>
                </a:r>
                <a:endParaRPr lang="en-US" sz="2400" kern="1200" dirty="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982679" y="3225860"/>
              <a:ext cx="2651634" cy="776092"/>
              <a:chOff x="2" y="817146"/>
              <a:chExt cx="3406928" cy="193476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2" y="857991"/>
                <a:ext cx="3097092" cy="1893917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8" name="TextBox 17"/>
              <p:cNvSpPr txBox="1"/>
              <p:nvPr/>
            </p:nvSpPr>
            <p:spPr>
              <a:xfrm>
                <a:off x="74048" y="817146"/>
                <a:ext cx="3332882" cy="156909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99136" bIns="224028" numCol="1" spcCol="1270" anchor="t" anchorCtr="0">
                <a:noAutofit/>
              </a:bodyPr>
              <a:lstStyle/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dirty="0" smtClean="0"/>
                  <a:t>Market Segmentation</a:t>
                </a:r>
                <a:endParaRPr lang="en-US" sz="1500" kern="1200" dirty="0"/>
              </a:p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kern="1200" dirty="0" smtClean="0"/>
                  <a:t>Social Network Analysis</a:t>
                </a:r>
                <a:endParaRPr lang="en-US" sz="1500" kern="1200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980095" y="4633120"/>
              <a:ext cx="2413071" cy="852004"/>
              <a:chOff x="-3321" y="126969"/>
              <a:chExt cx="3100408" cy="1397775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2" y="126969"/>
                <a:ext cx="3097085" cy="110624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7" name="TextBox 26"/>
              <p:cNvSpPr txBox="1"/>
              <p:nvPr/>
            </p:nvSpPr>
            <p:spPr>
              <a:xfrm>
                <a:off x="-3321" y="448645"/>
                <a:ext cx="2881219" cy="107609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99136" tIns="113792" rIns="199136" bIns="113792" numCol="1" spcCol="1270" anchor="ctr" anchorCtr="0">
                <a:noAutofit/>
              </a:bodyPr>
              <a:lstStyle/>
              <a:p>
                <a:pPr lvl="0" algn="ctr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dirty="0" smtClean="0"/>
                  <a:t>Dimensionality Reduction</a:t>
                </a:r>
              </a:p>
              <a:p>
                <a:pPr lvl="0" algn="ctr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2000" kern="1200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918120" y="5276897"/>
              <a:ext cx="2510597" cy="1097985"/>
              <a:chOff x="-82950" y="1277366"/>
              <a:chExt cx="3225716" cy="2737222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-1" y="1322457"/>
                <a:ext cx="3142767" cy="2036790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0" name="TextBox 29"/>
              <p:cNvSpPr txBox="1"/>
              <p:nvPr/>
            </p:nvSpPr>
            <p:spPr>
              <a:xfrm>
                <a:off x="-82950" y="1277366"/>
                <a:ext cx="3144053" cy="27372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99136" bIns="224028" numCol="1" spcCol="1270" anchor="t" anchorCtr="0">
                <a:noAutofit/>
              </a:bodyPr>
              <a:lstStyle/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kern="1200" dirty="0" smtClean="0"/>
                  <a:t>Email Classification</a:t>
                </a:r>
                <a:endParaRPr lang="en-US" sz="1500" kern="1200" dirty="0"/>
              </a:p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kern="1200" dirty="0" smtClean="0"/>
                  <a:t>Image Classification</a:t>
                </a:r>
                <a:endParaRPr lang="en-US" sz="1500" kern="1200" dirty="0"/>
              </a:p>
            </p:txBody>
          </p:sp>
        </p:grpSp>
        <p:graphicFrame>
          <p:nvGraphicFramePr>
            <p:cNvPr id="31" name="Diagram 30"/>
            <p:cNvGraphicFramePr/>
            <p:nvPr>
              <p:extLst/>
            </p:nvPr>
          </p:nvGraphicFramePr>
          <p:xfrm>
            <a:off x="78526" y="1592958"/>
            <a:ext cx="3379035" cy="7836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cxnSp>
          <p:nvCxnSpPr>
            <p:cNvPr id="57" name="Straight Connector 56"/>
            <p:cNvCxnSpPr/>
            <p:nvPr/>
          </p:nvCxnSpPr>
          <p:spPr>
            <a:xfrm>
              <a:off x="830957" y="2376575"/>
              <a:ext cx="0" cy="119644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830957" y="3573016"/>
              <a:ext cx="15172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830957" y="3573016"/>
              <a:ext cx="0" cy="1800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830957" y="5373216"/>
              <a:ext cx="15172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/>
          <p:cNvGrpSpPr/>
          <p:nvPr/>
        </p:nvGrpSpPr>
        <p:grpSpPr>
          <a:xfrm>
            <a:off x="51636" y="1805744"/>
            <a:ext cx="2997731" cy="4115154"/>
            <a:chOff x="78526" y="1592958"/>
            <a:chExt cx="3455191" cy="4613699"/>
          </a:xfrm>
        </p:grpSpPr>
        <p:grpSp>
          <p:nvGrpSpPr>
            <p:cNvPr id="144" name="Group 143"/>
            <p:cNvGrpSpPr/>
            <p:nvPr/>
          </p:nvGrpSpPr>
          <p:grpSpPr>
            <a:xfrm>
              <a:off x="982680" y="2720743"/>
              <a:ext cx="2242475" cy="491536"/>
              <a:chOff x="2" y="51586"/>
              <a:chExt cx="2881221" cy="806400"/>
            </a:xfrm>
          </p:grpSpPr>
          <p:sp>
            <p:nvSpPr>
              <p:cNvPr id="159" name="Rectangle 158"/>
              <p:cNvSpPr/>
              <p:nvPr/>
            </p:nvSpPr>
            <p:spPr>
              <a:xfrm>
                <a:off x="2" y="51586"/>
                <a:ext cx="2881221" cy="806400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0" name="TextBox 159"/>
              <p:cNvSpPr txBox="1"/>
              <p:nvPr/>
            </p:nvSpPr>
            <p:spPr>
              <a:xfrm>
                <a:off x="2" y="51586"/>
                <a:ext cx="2881221" cy="8064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99136" tIns="113792" rIns="199136" bIns="113792" numCol="1" spcCol="1270" anchor="ctr" anchorCtr="0">
                <a:noAutofit/>
              </a:bodyPr>
              <a:lstStyle/>
              <a:p>
                <a:pPr lvl="0" algn="ctr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dirty="0" smtClean="0"/>
                  <a:t>Regression</a:t>
                </a:r>
                <a:endParaRPr lang="en-US" sz="2400" kern="1200" dirty="0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982679" y="3242245"/>
              <a:ext cx="2551038" cy="759708"/>
              <a:chOff x="2" y="857991"/>
              <a:chExt cx="3277677" cy="1893917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2" y="857991"/>
                <a:ext cx="2881222" cy="1893917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8" name="TextBox 157"/>
              <p:cNvSpPr txBox="1"/>
              <p:nvPr/>
            </p:nvSpPr>
            <p:spPr>
              <a:xfrm>
                <a:off x="295188" y="857991"/>
                <a:ext cx="2982491" cy="166805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99136" bIns="224028" numCol="1" spcCol="1270" anchor="t" anchorCtr="0">
                <a:noAutofit/>
              </a:bodyPr>
              <a:lstStyle/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kern="1200" dirty="0" smtClean="0"/>
                  <a:t>Score Prediction</a:t>
                </a:r>
                <a:endParaRPr lang="en-US" sz="1500" kern="1200" dirty="0"/>
              </a:p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dirty="0" smtClean="0"/>
                  <a:t>Price Prediction</a:t>
                </a:r>
                <a:endParaRPr lang="en-US" sz="1500" kern="1200" dirty="0"/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982681" y="4587171"/>
              <a:ext cx="2242473" cy="491536"/>
              <a:chOff x="1" y="51586"/>
              <a:chExt cx="2881218" cy="806400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2" y="51586"/>
                <a:ext cx="2881217" cy="806400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6" name="TextBox 155"/>
              <p:cNvSpPr txBox="1"/>
              <p:nvPr/>
            </p:nvSpPr>
            <p:spPr>
              <a:xfrm>
                <a:off x="1" y="51586"/>
                <a:ext cx="2881218" cy="8064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99136" tIns="113792" rIns="199136" bIns="113792" numCol="1" spcCol="1270" anchor="ctr" anchorCtr="0">
                <a:noAutofit/>
              </a:bodyPr>
              <a:lstStyle/>
              <a:p>
                <a:pPr lvl="0" algn="ctr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 smtClean="0"/>
                  <a:t>Classification</a:t>
                </a:r>
                <a:endParaRPr lang="en-US" sz="2300" kern="1200" dirty="0"/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982681" y="5108672"/>
              <a:ext cx="2446038" cy="1097985"/>
              <a:chOff x="1" y="857989"/>
              <a:chExt cx="3142767" cy="2737223"/>
            </a:xfrm>
          </p:grpSpPr>
          <p:sp>
            <p:nvSpPr>
              <p:cNvPr id="153" name="Rectangle 152"/>
              <p:cNvSpPr/>
              <p:nvPr/>
            </p:nvSpPr>
            <p:spPr>
              <a:xfrm>
                <a:off x="1" y="857992"/>
                <a:ext cx="2881220" cy="2036790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4" name="TextBox 153"/>
              <p:cNvSpPr txBox="1"/>
              <p:nvPr/>
            </p:nvSpPr>
            <p:spPr>
              <a:xfrm>
                <a:off x="182219" y="857989"/>
                <a:ext cx="2960549" cy="27372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99136" bIns="224028" numCol="1" spcCol="1270" anchor="t" anchorCtr="0">
                <a:noAutofit/>
              </a:bodyPr>
              <a:lstStyle/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kern="1200" dirty="0" smtClean="0"/>
                  <a:t>Email Classification</a:t>
                </a:r>
                <a:endParaRPr lang="en-US" sz="1500" kern="1200" dirty="0"/>
              </a:p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kern="1200" dirty="0" smtClean="0"/>
                  <a:t>Image Classification</a:t>
                </a:r>
                <a:endParaRPr lang="en-US" sz="1500" kern="1200" dirty="0"/>
              </a:p>
            </p:txBody>
          </p:sp>
        </p:grpSp>
        <p:graphicFrame>
          <p:nvGraphicFramePr>
            <p:cNvPr id="148" name="Diagram 147"/>
            <p:cNvGraphicFramePr/>
            <p:nvPr>
              <p:extLst/>
            </p:nvPr>
          </p:nvGraphicFramePr>
          <p:xfrm>
            <a:off x="78526" y="1592958"/>
            <a:ext cx="3379035" cy="7836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cxnSp>
          <p:nvCxnSpPr>
            <p:cNvPr id="149" name="Straight Connector 148"/>
            <p:cNvCxnSpPr/>
            <p:nvPr/>
          </p:nvCxnSpPr>
          <p:spPr>
            <a:xfrm>
              <a:off x="830957" y="2376575"/>
              <a:ext cx="0" cy="119644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>
              <a:off x="830957" y="3573016"/>
              <a:ext cx="15172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830957" y="3573016"/>
              <a:ext cx="0" cy="1800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>
              <a:off x="830957" y="5373216"/>
              <a:ext cx="15172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5824731" y="1805744"/>
            <a:ext cx="2931658" cy="4115154"/>
            <a:chOff x="78526" y="1592958"/>
            <a:chExt cx="3379035" cy="4613699"/>
          </a:xfrm>
        </p:grpSpPr>
        <p:grpSp>
          <p:nvGrpSpPr>
            <p:cNvPr id="162" name="Group 161"/>
            <p:cNvGrpSpPr/>
            <p:nvPr/>
          </p:nvGrpSpPr>
          <p:grpSpPr>
            <a:xfrm>
              <a:off x="982680" y="2720743"/>
              <a:ext cx="2242475" cy="491536"/>
              <a:chOff x="2" y="51586"/>
              <a:chExt cx="2881221" cy="806400"/>
            </a:xfrm>
          </p:grpSpPr>
          <p:sp>
            <p:nvSpPr>
              <p:cNvPr id="177" name="Rectangle 176"/>
              <p:cNvSpPr/>
              <p:nvPr/>
            </p:nvSpPr>
            <p:spPr>
              <a:xfrm>
                <a:off x="2" y="51586"/>
                <a:ext cx="2881221" cy="806400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8" name="TextBox 177"/>
              <p:cNvSpPr txBox="1"/>
              <p:nvPr/>
            </p:nvSpPr>
            <p:spPr>
              <a:xfrm>
                <a:off x="2" y="51586"/>
                <a:ext cx="2881221" cy="8064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99136" tIns="113792" rIns="199136" bIns="113792" numCol="1" spcCol="1270" anchor="ctr" anchorCtr="0">
                <a:noAutofit/>
              </a:bodyPr>
              <a:lstStyle/>
              <a:p>
                <a:pPr lvl="0" algn="ctr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dirty="0" smtClean="0"/>
                  <a:t>Regression</a:t>
                </a:r>
                <a:endParaRPr lang="en-US" sz="2400" kern="1200" dirty="0"/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>
              <a:off x="982678" y="3242245"/>
              <a:ext cx="2321293" cy="759708"/>
              <a:chOff x="1" y="857991"/>
              <a:chExt cx="2982491" cy="1893917"/>
            </a:xfrm>
          </p:grpSpPr>
          <p:sp>
            <p:nvSpPr>
              <p:cNvPr id="175" name="Rectangle 174"/>
              <p:cNvSpPr/>
              <p:nvPr/>
            </p:nvSpPr>
            <p:spPr>
              <a:xfrm>
                <a:off x="2" y="857991"/>
                <a:ext cx="2881222" cy="1893917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6" name="TextBox 175"/>
              <p:cNvSpPr txBox="1"/>
              <p:nvPr/>
            </p:nvSpPr>
            <p:spPr>
              <a:xfrm>
                <a:off x="1" y="857991"/>
                <a:ext cx="2982491" cy="166805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99136" bIns="224028" numCol="1" spcCol="1270" anchor="t" anchorCtr="0">
                <a:noAutofit/>
              </a:bodyPr>
              <a:lstStyle/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kern="1200" dirty="0" smtClean="0"/>
                  <a:t>Score Prediction</a:t>
                </a:r>
                <a:endParaRPr lang="en-US" sz="1500" kern="1200" dirty="0"/>
              </a:p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dirty="0" smtClean="0"/>
                  <a:t>Price Prediction</a:t>
                </a:r>
                <a:endParaRPr lang="en-US" sz="1500" kern="1200" dirty="0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982681" y="4587171"/>
              <a:ext cx="2242473" cy="491536"/>
              <a:chOff x="1" y="51586"/>
              <a:chExt cx="2881218" cy="806400"/>
            </a:xfrm>
          </p:grpSpPr>
          <p:sp>
            <p:nvSpPr>
              <p:cNvPr id="173" name="Rectangle 172"/>
              <p:cNvSpPr/>
              <p:nvPr/>
            </p:nvSpPr>
            <p:spPr>
              <a:xfrm>
                <a:off x="2" y="51586"/>
                <a:ext cx="2881217" cy="806400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4" name="TextBox 173"/>
              <p:cNvSpPr txBox="1"/>
              <p:nvPr/>
            </p:nvSpPr>
            <p:spPr>
              <a:xfrm>
                <a:off x="1" y="51586"/>
                <a:ext cx="2881218" cy="8064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99136" tIns="113792" rIns="199136" bIns="113792" numCol="1" spcCol="1270" anchor="ctr" anchorCtr="0">
                <a:noAutofit/>
              </a:bodyPr>
              <a:lstStyle/>
              <a:p>
                <a:pPr lvl="0" algn="ctr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 smtClean="0"/>
                  <a:t>Classification</a:t>
                </a:r>
                <a:endParaRPr lang="en-US" sz="2300" kern="1200" dirty="0"/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920939" y="5108672"/>
              <a:ext cx="2304216" cy="1097985"/>
              <a:chOff x="-79327" y="857989"/>
              <a:chExt cx="2960549" cy="2737223"/>
            </a:xfrm>
          </p:grpSpPr>
          <p:sp>
            <p:nvSpPr>
              <p:cNvPr id="171" name="Rectangle 170"/>
              <p:cNvSpPr/>
              <p:nvPr/>
            </p:nvSpPr>
            <p:spPr>
              <a:xfrm>
                <a:off x="1" y="857992"/>
                <a:ext cx="2881220" cy="2036790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2" name="TextBox 171"/>
              <p:cNvSpPr txBox="1"/>
              <p:nvPr/>
            </p:nvSpPr>
            <p:spPr>
              <a:xfrm>
                <a:off x="-79327" y="857989"/>
                <a:ext cx="2960549" cy="273722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99136" bIns="224028" numCol="1" spcCol="1270" anchor="t" anchorCtr="0">
                <a:noAutofit/>
              </a:bodyPr>
              <a:lstStyle/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kern="1200" dirty="0" smtClean="0"/>
                  <a:t>Email Classification</a:t>
                </a:r>
                <a:endParaRPr lang="en-US" sz="1500" kern="1200" dirty="0"/>
              </a:p>
              <a:p>
                <a:pPr marL="0" lvl="1" algn="l" defTabSz="1244600" rtl="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500" kern="1200" dirty="0" smtClean="0"/>
                  <a:t>Image Classification</a:t>
                </a:r>
                <a:endParaRPr lang="en-US" sz="1500" kern="1200" dirty="0"/>
              </a:p>
            </p:txBody>
          </p:sp>
        </p:grpSp>
        <p:graphicFrame>
          <p:nvGraphicFramePr>
            <p:cNvPr id="166" name="Diagram 165"/>
            <p:cNvGraphicFramePr/>
            <p:nvPr>
              <p:extLst/>
            </p:nvPr>
          </p:nvGraphicFramePr>
          <p:xfrm>
            <a:off x="78526" y="1592958"/>
            <a:ext cx="3379035" cy="7836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cxnSp>
          <p:nvCxnSpPr>
            <p:cNvPr id="167" name="Straight Connector 166"/>
            <p:cNvCxnSpPr/>
            <p:nvPr/>
          </p:nvCxnSpPr>
          <p:spPr>
            <a:xfrm>
              <a:off x="830957" y="2376575"/>
              <a:ext cx="0" cy="119644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830957" y="3573016"/>
              <a:ext cx="15172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830957" y="3573016"/>
              <a:ext cx="0" cy="1800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>
              <a:off x="830957" y="5373216"/>
              <a:ext cx="151721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Rectangle 178"/>
          <p:cNvSpPr/>
          <p:nvPr/>
        </p:nvSpPr>
        <p:spPr>
          <a:xfrm>
            <a:off x="251520" y="1196752"/>
            <a:ext cx="8712968" cy="49685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80" name="Picture 17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2" y="1912735"/>
            <a:ext cx="8840844" cy="4168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3" name="object 5"/>
          <p:cNvSpPr txBox="1">
            <a:spLocks/>
          </p:cNvSpPr>
          <p:nvPr/>
        </p:nvSpPr>
        <p:spPr>
          <a:xfrm>
            <a:off x="1930071" y="788138"/>
            <a:ext cx="5547724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 sz="1985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32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/>
              </a:rPr>
              <a:t>Machine Learning Algorithms</a:t>
            </a:r>
            <a:endParaRPr lang="en-US" sz="32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519791" y="1279050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45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96552" y="-63388"/>
            <a:ext cx="10153128" cy="71287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-296092" y="0"/>
            <a:ext cx="9901645" cy="6966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矩形 327"/>
          <p:cNvSpPr/>
          <p:nvPr/>
        </p:nvSpPr>
        <p:spPr>
          <a:xfrm>
            <a:off x="467544" y="1700808"/>
            <a:ext cx="3744416" cy="20162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72021"/>
            <a:ext cx="8229600" cy="503758"/>
          </a:xfr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altLang="zh-TW" sz="32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cs typeface="Arial"/>
              </a:rPr>
              <a:t>Algorithms</a:t>
            </a:r>
            <a:endParaRPr lang="zh-TW" altLang="en-US" sz="32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cs typeface="Arial"/>
            </a:endParaRPr>
          </a:p>
        </p:txBody>
      </p:sp>
      <p:sp>
        <p:nvSpPr>
          <p:cNvPr id="329" name="矩形 328"/>
          <p:cNvSpPr/>
          <p:nvPr/>
        </p:nvSpPr>
        <p:spPr>
          <a:xfrm>
            <a:off x="4932040" y="1700808"/>
            <a:ext cx="3744416" cy="20162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0" name="文字方塊 329"/>
          <p:cNvSpPr txBox="1"/>
          <p:nvPr/>
        </p:nvSpPr>
        <p:spPr>
          <a:xfrm>
            <a:off x="1340024" y="3720230"/>
            <a:ext cx="2016224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Supervised learning</a:t>
            </a:r>
            <a:endParaRPr lang="zh-TW" altLang="en-US" dirty="0"/>
          </a:p>
        </p:txBody>
      </p:sp>
      <p:sp>
        <p:nvSpPr>
          <p:cNvPr id="331" name="文字方塊 330"/>
          <p:cNvSpPr txBox="1"/>
          <p:nvPr/>
        </p:nvSpPr>
        <p:spPr>
          <a:xfrm>
            <a:off x="5633753" y="3717032"/>
            <a:ext cx="2304256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Unsupervised learning</a:t>
            </a:r>
            <a:endParaRPr lang="zh-TW" altLang="en-US" dirty="0"/>
          </a:p>
        </p:txBody>
      </p:sp>
      <p:sp>
        <p:nvSpPr>
          <p:cNvPr id="333" name="流程圖: 接點 332"/>
          <p:cNvSpPr/>
          <p:nvPr/>
        </p:nvSpPr>
        <p:spPr>
          <a:xfrm>
            <a:off x="971600" y="198884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4" name="流程圖: 接點 333"/>
          <p:cNvSpPr/>
          <p:nvPr/>
        </p:nvSpPr>
        <p:spPr>
          <a:xfrm>
            <a:off x="755576" y="220486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5" name="流程圖: 接點 334"/>
          <p:cNvSpPr/>
          <p:nvPr/>
        </p:nvSpPr>
        <p:spPr>
          <a:xfrm>
            <a:off x="1043608" y="220486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6" name="流程圖: 接點 335"/>
          <p:cNvSpPr/>
          <p:nvPr/>
        </p:nvSpPr>
        <p:spPr>
          <a:xfrm>
            <a:off x="1115616" y="184482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7" name="流程圖: 接點 336"/>
          <p:cNvSpPr/>
          <p:nvPr/>
        </p:nvSpPr>
        <p:spPr>
          <a:xfrm>
            <a:off x="1403648" y="242088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8" name="流程圖: 接點 337"/>
          <p:cNvSpPr/>
          <p:nvPr/>
        </p:nvSpPr>
        <p:spPr>
          <a:xfrm>
            <a:off x="1331640" y="206084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9" name="乘號 338"/>
          <p:cNvSpPr/>
          <p:nvPr/>
        </p:nvSpPr>
        <p:spPr>
          <a:xfrm>
            <a:off x="2267744" y="22048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0" name="乘號 339"/>
          <p:cNvSpPr/>
          <p:nvPr/>
        </p:nvSpPr>
        <p:spPr>
          <a:xfrm>
            <a:off x="2420144" y="23572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1" name="乘號 340"/>
          <p:cNvSpPr/>
          <p:nvPr/>
        </p:nvSpPr>
        <p:spPr>
          <a:xfrm>
            <a:off x="2572544" y="25096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2" name="乘號 341"/>
          <p:cNvSpPr/>
          <p:nvPr/>
        </p:nvSpPr>
        <p:spPr>
          <a:xfrm>
            <a:off x="2724944" y="26620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3" name="乘號 342"/>
          <p:cNvSpPr/>
          <p:nvPr/>
        </p:nvSpPr>
        <p:spPr>
          <a:xfrm>
            <a:off x="2915816" y="2420888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4" name="乘號 343"/>
          <p:cNvSpPr/>
          <p:nvPr/>
        </p:nvSpPr>
        <p:spPr>
          <a:xfrm>
            <a:off x="3059832" y="2636912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5" name="乘號 344"/>
          <p:cNvSpPr/>
          <p:nvPr/>
        </p:nvSpPr>
        <p:spPr>
          <a:xfrm>
            <a:off x="3275856" y="2852936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6" name="乘號 345"/>
          <p:cNvSpPr/>
          <p:nvPr/>
        </p:nvSpPr>
        <p:spPr>
          <a:xfrm>
            <a:off x="3334544" y="25649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7" name="五角星形 346"/>
          <p:cNvSpPr/>
          <p:nvPr/>
        </p:nvSpPr>
        <p:spPr>
          <a:xfrm>
            <a:off x="2123728" y="2996952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8" name="五角星形 347"/>
          <p:cNvSpPr/>
          <p:nvPr/>
        </p:nvSpPr>
        <p:spPr>
          <a:xfrm>
            <a:off x="2123728" y="3212976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9" name="五角星形 348"/>
          <p:cNvSpPr/>
          <p:nvPr/>
        </p:nvSpPr>
        <p:spPr>
          <a:xfrm>
            <a:off x="2411760" y="306896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0" name="五角星形 349"/>
          <p:cNvSpPr/>
          <p:nvPr/>
        </p:nvSpPr>
        <p:spPr>
          <a:xfrm>
            <a:off x="2339752" y="342900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1" name="五角星形 350"/>
          <p:cNvSpPr/>
          <p:nvPr/>
        </p:nvSpPr>
        <p:spPr>
          <a:xfrm>
            <a:off x="2517304" y="331852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2" name="五角星形 351"/>
          <p:cNvSpPr/>
          <p:nvPr/>
        </p:nvSpPr>
        <p:spPr>
          <a:xfrm>
            <a:off x="2699792" y="342900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3" name="五角星形 352"/>
          <p:cNvSpPr/>
          <p:nvPr/>
        </p:nvSpPr>
        <p:spPr>
          <a:xfrm>
            <a:off x="2699792" y="3140968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4" name="五角星形 353"/>
          <p:cNvSpPr/>
          <p:nvPr/>
        </p:nvSpPr>
        <p:spPr>
          <a:xfrm>
            <a:off x="2915816" y="3356992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5" name="五角星形 354"/>
          <p:cNvSpPr/>
          <p:nvPr/>
        </p:nvSpPr>
        <p:spPr>
          <a:xfrm>
            <a:off x="1835696" y="3140968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6" name="五角星形 355"/>
          <p:cNvSpPr/>
          <p:nvPr/>
        </p:nvSpPr>
        <p:spPr>
          <a:xfrm>
            <a:off x="2051720" y="342900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7" name="五角星形 356"/>
          <p:cNvSpPr/>
          <p:nvPr/>
        </p:nvSpPr>
        <p:spPr>
          <a:xfrm>
            <a:off x="1763688" y="3356992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8" name="流程圖: 接點 357"/>
          <p:cNvSpPr/>
          <p:nvPr/>
        </p:nvSpPr>
        <p:spPr>
          <a:xfrm>
            <a:off x="1196008" y="235726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59" name="流程圖: 接點 358"/>
          <p:cNvSpPr/>
          <p:nvPr/>
        </p:nvSpPr>
        <p:spPr>
          <a:xfrm>
            <a:off x="1187624" y="263691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0" name="流程圖: 接點 359"/>
          <p:cNvSpPr/>
          <p:nvPr/>
        </p:nvSpPr>
        <p:spPr>
          <a:xfrm>
            <a:off x="1500808" y="266206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1" name="流程圖: 接點 360"/>
          <p:cNvSpPr/>
          <p:nvPr/>
        </p:nvSpPr>
        <p:spPr>
          <a:xfrm>
            <a:off x="1331640" y="285293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2" name="流程圖: 接點 361"/>
          <p:cNvSpPr/>
          <p:nvPr/>
        </p:nvSpPr>
        <p:spPr>
          <a:xfrm>
            <a:off x="1619672" y="242088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3" name="流程圖: 接點 362"/>
          <p:cNvSpPr/>
          <p:nvPr/>
        </p:nvSpPr>
        <p:spPr>
          <a:xfrm>
            <a:off x="1484040" y="214124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4" name="流程圖: 接點 363"/>
          <p:cNvSpPr/>
          <p:nvPr/>
        </p:nvSpPr>
        <p:spPr>
          <a:xfrm>
            <a:off x="971600" y="249289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5" name="乘號 364"/>
          <p:cNvSpPr/>
          <p:nvPr/>
        </p:nvSpPr>
        <p:spPr>
          <a:xfrm>
            <a:off x="3486944" y="27173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6" name="乘號 365"/>
          <p:cNvSpPr/>
          <p:nvPr/>
        </p:nvSpPr>
        <p:spPr>
          <a:xfrm>
            <a:off x="3639344" y="28697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7" name="乘號 366"/>
          <p:cNvSpPr/>
          <p:nvPr/>
        </p:nvSpPr>
        <p:spPr>
          <a:xfrm>
            <a:off x="3347864" y="234888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8" name="乘號 367"/>
          <p:cNvSpPr/>
          <p:nvPr/>
        </p:nvSpPr>
        <p:spPr>
          <a:xfrm>
            <a:off x="3791744" y="30221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9" name="乘號 368"/>
          <p:cNvSpPr/>
          <p:nvPr/>
        </p:nvSpPr>
        <p:spPr>
          <a:xfrm>
            <a:off x="3131840" y="234888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0" name="直線接點 369"/>
          <p:cNvCxnSpPr/>
          <p:nvPr/>
        </p:nvCxnSpPr>
        <p:spPr>
          <a:xfrm rot="16200000" flipH="1">
            <a:off x="1511660" y="2024844"/>
            <a:ext cx="936104" cy="43204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線接點 370"/>
          <p:cNvCxnSpPr/>
          <p:nvPr/>
        </p:nvCxnSpPr>
        <p:spPr>
          <a:xfrm rot="10800000" flipV="1">
            <a:off x="1043608" y="2708920"/>
            <a:ext cx="1152128" cy="86409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線接點 371"/>
          <p:cNvCxnSpPr/>
          <p:nvPr/>
        </p:nvCxnSpPr>
        <p:spPr>
          <a:xfrm>
            <a:off x="2195736" y="2708920"/>
            <a:ext cx="1656184" cy="7200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流程圖: 接點 372"/>
          <p:cNvSpPr/>
          <p:nvPr/>
        </p:nvSpPr>
        <p:spPr>
          <a:xfrm>
            <a:off x="5410944" y="203569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4" name="流程圖: 接點 373"/>
          <p:cNvSpPr/>
          <p:nvPr/>
        </p:nvSpPr>
        <p:spPr>
          <a:xfrm>
            <a:off x="5194920" y="22517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5" name="流程圖: 接點 374"/>
          <p:cNvSpPr/>
          <p:nvPr/>
        </p:nvSpPr>
        <p:spPr>
          <a:xfrm>
            <a:off x="5482952" y="22517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6" name="流程圖: 接點 375"/>
          <p:cNvSpPr/>
          <p:nvPr/>
        </p:nvSpPr>
        <p:spPr>
          <a:xfrm>
            <a:off x="5554960" y="189168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7" name="流程圖: 接點 376"/>
          <p:cNvSpPr/>
          <p:nvPr/>
        </p:nvSpPr>
        <p:spPr>
          <a:xfrm>
            <a:off x="5842992" y="246774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8" name="流程圖: 接點 377"/>
          <p:cNvSpPr/>
          <p:nvPr/>
        </p:nvSpPr>
        <p:spPr>
          <a:xfrm>
            <a:off x="5770984" y="210770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9" name="流程圖: 接點 378"/>
          <p:cNvSpPr/>
          <p:nvPr/>
        </p:nvSpPr>
        <p:spPr>
          <a:xfrm>
            <a:off x="5635352" y="24041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0" name="流程圖: 接點 379"/>
          <p:cNvSpPr/>
          <p:nvPr/>
        </p:nvSpPr>
        <p:spPr>
          <a:xfrm>
            <a:off x="5626968" y="268376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1" name="流程圖: 接點 380"/>
          <p:cNvSpPr/>
          <p:nvPr/>
        </p:nvSpPr>
        <p:spPr>
          <a:xfrm>
            <a:off x="5940152" y="27089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2" name="流程圖: 接點 381"/>
          <p:cNvSpPr/>
          <p:nvPr/>
        </p:nvSpPr>
        <p:spPr>
          <a:xfrm>
            <a:off x="5770984" y="289979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3" name="流程圖: 接點 382"/>
          <p:cNvSpPr/>
          <p:nvPr/>
        </p:nvSpPr>
        <p:spPr>
          <a:xfrm>
            <a:off x="6059016" y="246774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4" name="流程圖: 接點 383"/>
          <p:cNvSpPr/>
          <p:nvPr/>
        </p:nvSpPr>
        <p:spPr>
          <a:xfrm>
            <a:off x="5923384" y="218809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5" name="流程圖: 接點 384"/>
          <p:cNvSpPr/>
          <p:nvPr/>
        </p:nvSpPr>
        <p:spPr>
          <a:xfrm>
            <a:off x="5410944" y="253975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6" name="流程圖: 接點 385"/>
          <p:cNvSpPr/>
          <p:nvPr/>
        </p:nvSpPr>
        <p:spPr>
          <a:xfrm>
            <a:off x="6876256" y="242088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7" name="流程圖: 接點 386"/>
          <p:cNvSpPr/>
          <p:nvPr/>
        </p:nvSpPr>
        <p:spPr>
          <a:xfrm>
            <a:off x="7164288" y="27089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8" name="流程圖: 接點 387"/>
          <p:cNvSpPr/>
          <p:nvPr/>
        </p:nvSpPr>
        <p:spPr>
          <a:xfrm>
            <a:off x="7020272" y="256490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9" name="流程圖: 接點 388"/>
          <p:cNvSpPr/>
          <p:nvPr/>
        </p:nvSpPr>
        <p:spPr>
          <a:xfrm>
            <a:off x="7380312" y="249289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0" name="流程圖: 接點 389"/>
          <p:cNvSpPr/>
          <p:nvPr/>
        </p:nvSpPr>
        <p:spPr>
          <a:xfrm>
            <a:off x="6732240" y="227687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1" name="流程圖: 接點 390"/>
          <p:cNvSpPr/>
          <p:nvPr/>
        </p:nvSpPr>
        <p:spPr>
          <a:xfrm>
            <a:off x="7596336" y="242088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2" name="流程圖: 接點 391"/>
          <p:cNvSpPr/>
          <p:nvPr/>
        </p:nvSpPr>
        <p:spPr>
          <a:xfrm>
            <a:off x="7740352" y="263691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3" name="流程圖: 接點 392"/>
          <p:cNvSpPr/>
          <p:nvPr/>
        </p:nvSpPr>
        <p:spPr>
          <a:xfrm>
            <a:off x="7668344" y="28613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4" name="流程圖: 接點 393"/>
          <p:cNvSpPr/>
          <p:nvPr/>
        </p:nvSpPr>
        <p:spPr>
          <a:xfrm>
            <a:off x="7812360" y="242088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5" name="流程圖: 接點 394"/>
          <p:cNvSpPr/>
          <p:nvPr/>
        </p:nvSpPr>
        <p:spPr>
          <a:xfrm>
            <a:off x="7884368" y="278092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6" name="流程圖: 接點 395"/>
          <p:cNvSpPr/>
          <p:nvPr/>
        </p:nvSpPr>
        <p:spPr>
          <a:xfrm>
            <a:off x="7452320" y="27089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7" name="流程圖: 接點 396"/>
          <p:cNvSpPr/>
          <p:nvPr/>
        </p:nvSpPr>
        <p:spPr>
          <a:xfrm>
            <a:off x="8172400" y="306896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8" name="流程圖: 接點 397"/>
          <p:cNvSpPr/>
          <p:nvPr/>
        </p:nvSpPr>
        <p:spPr>
          <a:xfrm>
            <a:off x="8028384" y="292494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9" name="流程圖: 接點 398"/>
          <p:cNvSpPr/>
          <p:nvPr/>
        </p:nvSpPr>
        <p:spPr>
          <a:xfrm>
            <a:off x="6156176" y="342900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0" name="流程圖: 接點 399"/>
          <p:cNvSpPr/>
          <p:nvPr/>
        </p:nvSpPr>
        <p:spPr>
          <a:xfrm>
            <a:off x="6228184" y="321297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1" name="流程圖: 接點 400"/>
          <p:cNvSpPr/>
          <p:nvPr/>
        </p:nvSpPr>
        <p:spPr>
          <a:xfrm>
            <a:off x="6444208" y="306896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2" name="流程圖: 接點 401"/>
          <p:cNvSpPr/>
          <p:nvPr/>
        </p:nvSpPr>
        <p:spPr>
          <a:xfrm>
            <a:off x="6660232" y="314096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3" name="流程圖: 接點 402"/>
          <p:cNvSpPr/>
          <p:nvPr/>
        </p:nvSpPr>
        <p:spPr>
          <a:xfrm>
            <a:off x="6372200" y="350100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4" name="流程圖: 接點 403"/>
          <p:cNvSpPr/>
          <p:nvPr/>
        </p:nvSpPr>
        <p:spPr>
          <a:xfrm>
            <a:off x="6444208" y="328498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5" name="流程圖: 接點 404"/>
          <p:cNvSpPr/>
          <p:nvPr/>
        </p:nvSpPr>
        <p:spPr>
          <a:xfrm>
            <a:off x="6588224" y="350100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6" name="流程圖: 接點 405"/>
          <p:cNvSpPr/>
          <p:nvPr/>
        </p:nvSpPr>
        <p:spPr>
          <a:xfrm>
            <a:off x="6876256" y="321297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7" name="流程圖: 接點 406"/>
          <p:cNvSpPr/>
          <p:nvPr/>
        </p:nvSpPr>
        <p:spPr>
          <a:xfrm>
            <a:off x="7092280" y="335699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8" name="流程圖: 接點 407"/>
          <p:cNvSpPr/>
          <p:nvPr/>
        </p:nvSpPr>
        <p:spPr>
          <a:xfrm>
            <a:off x="6732240" y="335699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9" name="流程圖: 接點 408"/>
          <p:cNvSpPr/>
          <p:nvPr/>
        </p:nvSpPr>
        <p:spPr>
          <a:xfrm>
            <a:off x="6876256" y="350100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81" name="橢圓 480"/>
          <p:cNvSpPr/>
          <p:nvPr/>
        </p:nvSpPr>
        <p:spPr>
          <a:xfrm>
            <a:off x="5076056" y="1772816"/>
            <a:ext cx="1296144" cy="1368152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2" name="手繪多邊形 481"/>
          <p:cNvSpPr/>
          <p:nvPr/>
        </p:nvSpPr>
        <p:spPr>
          <a:xfrm>
            <a:off x="5668028" y="2858022"/>
            <a:ext cx="1918569" cy="862208"/>
          </a:xfrm>
          <a:custGeom>
            <a:avLst/>
            <a:gdLst>
              <a:gd name="connsiteX0" fmla="*/ 144049 w 1918569"/>
              <a:gd name="connsiteY0" fmla="*/ 599162 h 862208"/>
              <a:gd name="connsiteX1" fmla="*/ 807928 w 1918569"/>
              <a:gd name="connsiteY1" fmla="*/ 10438 h 862208"/>
              <a:gd name="connsiteX2" fmla="*/ 1810010 w 1918569"/>
              <a:gd name="connsiteY2" fmla="*/ 536531 h 862208"/>
              <a:gd name="connsiteX3" fmla="*/ 1459282 w 1918569"/>
              <a:gd name="connsiteY3" fmla="*/ 824630 h 862208"/>
              <a:gd name="connsiteX4" fmla="*/ 219205 w 1918569"/>
              <a:gd name="connsiteY4" fmla="*/ 762000 h 862208"/>
              <a:gd name="connsiteX5" fmla="*/ 144049 w 1918569"/>
              <a:gd name="connsiteY5" fmla="*/ 599162 h 86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8569" h="862208">
                <a:moveTo>
                  <a:pt x="144049" y="599162"/>
                </a:moveTo>
                <a:cubicBezTo>
                  <a:pt x="242170" y="473902"/>
                  <a:pt x="530268" y="20876"/>
                  <a:pt x="807928" y="10438"/>
                </a:cubicBezTo>
                <a:cubicBezTo>
                  <a:pt x="1085588" y="0"/>
                  <a:pt x="1701451" y="400832"/>
                  <a:pt x="1810010" y="536531"/>
                </a:cubicBezTo>
                <a:cubicBezTo>
                  <a:pt x="1918569" y="672230"/>
                  <a:pt x="1724416" y="787052"/>
                  <a:pt x="1459282" y="824630"/>
                </a:cubicBezTo>
                <a:cubicBezTo>
                  <a:pt x="1194148" y="862208"/>
                  <a:pt x="438411" y="801666"/>
                  <a:pt x="219205" y="762000"/>
                </a:cubicBezTo>
                <a:cubicBezTo>
                  <a:pt x="0" y="722334"/>
                  <a:pt x="45929" y="724422"/>
                  <a:pt x="144049" y="59916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3" name="手繪多邊形 482"/>
          <p:cNvSpPr/>
          <p:nvPr/>
        </p:nvSpPr>
        <p:spPr>
          <a:xfrm>
            <a:off x="6513534" y="1997901"/>
            <a:ext cx="1939446" cy="1421704"/>
          </a:xfrm>
          <a:custGeom>
            <a:avLst/>
            <a:gdLst>
              <a:gd name="connsiteX0" fmla="*/ 137787 w 1939446"/>
              <a:gd name="connsiteY0" fmla="*/ 56367 h 1421704"/>
              <a:gd name="connsiteX1" fmla="*/ 50104 w 1939446"/>
              <a:gd name="connsiteY1" fmla="*/ 231732 h 1421704"/>
              <a:gd name="connsiteX2" fmla="*/ 438411 w 1939446"/>
              <a:gd name="connsiteY2" fmla="*/ 908137 h 1421704"/>
              <a:gd name="connsiteX3" fmla="*/ 1678488 w 1939446"/>
              <a:gd name="connsiteY3" fmla="*/ 1359074 h 1421704"/>
              <a:gd name="connsiteX4" fmla="*/ 1929008 w 1939446"/>
              <a:gd name="connsiteY4" fmla="*/ 1283918 h 1421704"/>
              <a:gd name="connsiteX5" fmla="*/ 1741118 w 1939446"/>
              <a:gd name="connsiteY5" fmla="*/ 682669 h 1421704"/>
              <a:gd name="connsiteX6" fmla="*/ 1503124 w 1939446"/>
              <a:gd name="connsiteY6" fmla="*/ 306888 h 1421704"/>
              <a:gd name="connsiteX7" fmla="*/ 538619 w 1939446"/>
              <a:gd name="connsiteY7" fmla="*/ 43841 h 1421704"/>
              <a:gd name="connsiteX8" fmla="*/ 137787 w 1939446"/>
              <a:gd name="connsiteY8" fmla="*/ 56367 h 142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9446" h="1421704">
                <a:moveTo>
                  <a:pt x="137787" y="56367"/>
                </a:moveTo>
                <a:cubicBezTo>
                  <a:pt x="56368" y="87682"/>
                  <a:pt x="0" y="89771"/>
                  <a:pt x="50104" y="231732"/>
                </a:cubicBezTo>
                <a:cubicBezTo>
                  <a:pt x="100208" y="373693"/>
                  <a:pt x="167014" y="720247"/>
                  <a:pt x="438411" y="908137"/>
                </a:cubicBezTo>
                <a:cubicBezTo>
                  <a:pt x="709808" y="1096027"/>
                  <a:pt x="1430055" y="1296444"/>
                  <a:pt x="1678488" y="1359074"/>
                </a:cubicBezTo>
                <a:cubicBezTo>
                  <a:pt x="1926921" y="1421704"/>
                  <a:pt x="1918570" y="1396652"/>
                  <a:pt x="1929008" y="1283918"/>
                </a:cubicBezTo>
                <a:cubicBezTo>
                  <a:pt x="1939446" y="1171184"/>
                  <a:pt x="1812099" y="845507"/>
                  <a:pt x="1741118" y="682669"/>
                </a:cubicBezTo>
                <a:cubicBezTo>
                  <a:pt x="1670137" y="519831"/>
                  <a:pt x="1703540" y="413359"/>
                  <a:pt x="1503124" y="306888"/>
                </a:cubicBezTo>
                <a:cubicBezTo>
                  <a:pt x="1302708" y="200417"/>
                  <a:pt x="768263" y="87682"/>
                  <a:pt x="538619" y="43841"/>
                </a:cubicBezTo>
                <a:cubicBezTo>
                  <a:pt x="308975" y="0"/>
                  <a:pt x="219206" y="25052"/>
                  <a:pt x="137787" y="56367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240" y="4402544"/>
            <a:ext cx="3548712" cy="1666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1" name="文字方塊 329"/>
          <p:cNvSpPr txBox="1"/>
          <p:nvPr/>
        </p:nvSpPr>
        <p:spPr>
          <a:xfrm>
            <a:off x="3215980" y="6072155"/>
            <a:ext cx="236443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Reinforcement learning</a:t>
            </a:r>
            <a:endParaRPr lang="zh-TW" altLang="en-US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495870" y="1036979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18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7504" y="116633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bject 5"/>
          <p:cNvSpPr txBox="1">
            <a:spLocks/>
          </p:cNvSpPr>
          <p:nvPr/>
        </p:nvSpPr>
        <p:spPr>
          <a:xfrm>
            <a:off x="2211711" y="758900"/>
            <a:ext cx="5168601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 sz="1985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32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/>
              </a:rPr>
              <a:t>Machine Learning Process</a:t>
            </a:r>
            <a:endParaRPr lang="en-US" sz="32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1026" name="Picture 2" descr="Machine learning model flow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4" y="1779321"/>
            <a:ext cx="8096250" cy="3990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nip Single Corner Rectangle 14"/>
          <p:cNvSpPr/>
          <p:nvPr/>
        </p:nvSpPr>
        <p:spPr>
          <a:xfrm>
            <a:off x="523874" y="3212976"/>
            <a:ext cx="1887885" cy="2088232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23874" y="1310232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68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7504" y="116632"/>
            <a:ext cx="8928992" cy="662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>
            <a:spLocks/>
          </p:cNvSpPr>
          <p:nvPr/>
        </p:nvSpPr>
        <p:spPr>
          <a:xfrm>
            <a:off x="395536" y="256224"/>
            <a:ext cx="5168601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 sz="1985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3200" kern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Arial"/>
              </a:rPr>
              <a:t>Supervised Learning</a:t>
            </a:r>
            <a:endParaRPr lang="en-US" sz="3200" kern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029716"/>
            <a:ext cx="8640960" cy="707886"/>
          </a:xfrm>
          <a:prstGeom prst="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 dirty="0"/>
              <a:t>Supervised learning</a:t>
            </a:r>
            <a:r>
              <a:rPr lang="en-US" sz="2000" dirty="0"/>
              <a:t> is when the model is getting trained on a </a:t>
            </a:r>
            <a:r>
              <a:rPr lang="en-US" sz="2000" b="1" dirty="0"/>
              <a:t>labelled </a:t>
            </a:r>
            <a:r>
              <a:rPr lang="en-US" sz="2000" dirty="0" smtClean="0"/>
              <a:t>dataset.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Labelled dataset is one which have </a:t>
            </a:r>
            <a:r>
              <a:rPr lang="en-US" sz="2000" b="1" i="1" dirty="0"/>
              <a:t>both input and output parameters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565" y="2102497"/>
            <a:ext cx="34208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Example :</a:t>
            </a:r>
          </a:p>
          <a:p>
            <a:r>
              <a:rPr lang="en-US" dirty="0" smtClean="0"/>
              <a:t>	Given </a:t>
            </a:r>
            <a:r>
              <a:rPr lang="en-US" dirty="0"/>
              <a:t>data about the </a:t>
            </a:r>
            <a:r>
              <a:rPr lang="en-US" b="1" i="1" dirty="0" smtClean="0"/>
              <a:t>area</a:t>
            </a:r>
            <a:r>
              <a:rPr lang="en-US" dirty="0" smtClean="0"/>
              <a:t> </a:t>
            </a:r>
            <a:r>
              <a:rPr lang="en-US" dirty="0"/>
              <a:t>of </a:t>
            </a:r>
            <a:r>
              <a:rPr lang="en-US" dirty="0" smtClean="0"/>
              <a:t>houses and their </a:t>
            </a:r>
            <a:r>
              <a:rPr lang="en-US" b="1" dirty="0" smtClean="0"/>
              <a:t>price</a:t>
            </a:r>
            <a:r>
              <a:rPr lang="en-US" dirty="0" smtClean="0"/>
              <a:t>, </a:t>
            </a:r>
            <a:r>
              <a:rPr lang="en-US" dirty="0"/>
              <a:t>try to predict their </a:t>
            </a:r>
            <a:r>
              <a:rPr lang="en-US" b="1" i="1" dirty="0" smtClean="0"/>
              <a:t>price </a:t>
            </a:r>
            <a:r>
              <a:rPr lang="en-US" i="1" dirty="0" smtClean="0"/>
              <a:t>for new area</a:t>
            </a:r>
            <a:r>
              <a:rPr lang="en-US" dirty="0" smtClean="0"/>
              <a:t>.</a:t>
            </a:r>
            <a:endParaRPr lang="en-US" b="1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5076056" y="2204864"/>
          <a:ext cx="1712031" cy="1306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Worksheet" r:id="rId3" imgW="1226997" imgH="937236" progId="Excel.Sheet.12">
                  <p:embed/>
                </p:oleObj>
              </mc:Choice>
              <mc:Fallback>
                <p:oleObj name="Worksheet" r:id="rId3" imgW="1226997" imgH="937236" progId="Excel.Sheet.12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76056" y="2204864"/>
                        <a:ext cx="1712031" cy="1306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11560" y="3717032"/>
            <a:ext cx="7416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Types:</a:t>
            </a:r>
          </a:p>
          <a:p>
            <a:r>
              <a:rPr lang="en-US" b="1" dirty="0" smtClean="0"/>
              <a:t>1)Regression</a:t>
            </a:r>
            <a:r>
              <a:rPr lang="en-US" dirty="0" smtClean="0"/>
              <a:t> – output is </a:t>
            </a:r>
            <a:r>
              <a:rPr lang="en-US" i="1" dirty="0" smtClean="0"/>
              <a:t>continuous</a:t>
            </a:r>
          </a:p>
          <a:p>
            <a:r>
              <a:rPr lang="en-US" b="1" dirty="0" smtClean="0"/>
              <a:t>2)Classification</a:t>
            </a:r>
            <a:r>
              <a:rPr lang="en-US" dirty="0" smtClean="0"/>
              <a:t> – output is </a:t>
            </a:r>
            <a:r>
              <a:rPr lang="en-US" i="1" dirty="0" smtClean="0"/>
              <a:t>discrete</a:t>
            </a:r>
            <a:endParaRPr lang="en-US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971600" y="4744882"/>
            <a:ext cx="79208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Regression</a:t>
            </a:r>
            <a:r>
              <a:rPr lang="en-US" dirty="0" smtClean="0"/>
              <a:t> </a:t>
            </a:r>
          </a:p>
          <a:p>
            <a:r>
              <a:rPr lang="en-US" dirty="0"/>
              <a:t>	</a:t>
            </a:r>
            <a:r>
              <a:rPr lang="en-US" dirty="0" smtClean="0"/>
              <a:t> </a:t>
            </a:r>
            <a:r>
              <a:rPr lang="en-US" dirty="0"/>
              <a:t>Given a picture of </a:t>
            </a:r>
            <a:r>
              <a:rPr lang="en-US" dirty="0" smtClean="0"/>
              <a:t>a person, </a:t>
            </a:r>
            <a:r>
              <a:rPr lang="en-US" dirty="0"/>
              <a:t>We have to predict his/her </a:t>
            </a:r>
            <a:r>
              <a:rPr lang="en-US" b="1" dirty="0" smtClean="0"/>
              <a:t>age(Continuous</a:t>
            </a:r>
            <a:r>
              <a:rPr lang="en-US" dirty="0" smtClean="0"/>
              <a:t>).</a:t>
            </a:r>
          </a:p>
          <a:p>
            <a:endParaRPr lang="en-US" dirty="0" smtClean="0"/>
          </a:p>
          <a:p>
            <a:r>
              <a:rPr lang="en-US" sz="2000" b="1" dirty="0" smtClean="0"/>
              <a:t>Classification</a:t>
            </a:r>
            <a:r>
              <a:rPr lang="en-US" dirty="0" smtClean="0"/>
              <a:t> </a:t>
            </a:r>
          </a:p>
          <a:p>
            <a:r>
              <a:rPr lang="en-US" dirty="0"/>
              <a:t>	</a:t>
            </a:r>
            <a:r>
              <a:rPr lang="en-US" dirty="0" smtClean="0"/>
              <a:t>Given </a:t>
            </a:r>
            <a:r>
              <a:rPr lang="en-US" dirty="0"/>
              <a:t>a picture of </a:t>
            </a:r>
            <a:r>
              <a:rPr lang="en-US" dirty="0" smtClean="0"/>
              <a:t>a person, </a:t>
            </a:r>
            <a:r>
              <a:rPr lang="en-US" dirty="0"/>
              <a:t>We have to predict </a:t>
            </a:r>
            <a:r>
              <a:rPr lang="en-US" dirty="0" smtClean="0"/>
              <a:t>their </a:t>
            </a:r>
            <a:r>
              <a:rPr lang="en-US" b="1" dirty="0" smtClean="0"/>
              <a:t>gender (Male/Female) (Discrete)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87858" y="820219"/>
            <a:ext cx="8368283" cy="44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78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</TotalTime>
  <Words>692</Words>
  <Application>Microsoft Office PowerPoint</Application>
  <PresentationFormat>On-screen Show (4:3)</PresentationFormat>
  <Paragraphs>236</Paragraphs>
  <Slides>36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2" baseType="lpstr">
      <vt:lpstr>Adobe Gothic Std B</vt:lpstr>
      <vt:lpstr>Arial</vt:lpstr>
      <vt:lpstr>Arno Pro Display</vt:lpstr>
      <vt:lpstr>Calibri</vt:lpstr>
      <vt:lpstr>Calibri Light</vt:lpstr>
      <vt:lpstr>Cambria Math</vt:lpstr>
      <vt:lpstr>Courier New</vt:lpstr>
      <vt:lpstr>Gill Sans MT</vt:lpstr>
      <vt:lpstr>KaTeX_Main</vt:lpstr>
      <vt:lpstr>KaTeX_Math</vt:lpstr>
      <vt:lpstr>Klaudia</vt:lpstr>
      <vt:lpstr>新細明體</vt:lpstr>
      <vt:lpstr>Roboto</vt:lpstr>
      <vt:lpstr>Trebuchet MS</vt:lpstr>
      <vt:lpstr>Office Theme</vt:lpstr>
      <vt:lpstr>Worksheet</vt:lpstr>
      <vt:lpstr>PowerPoint Presentation</vt:lpstr>
      <vt:lpstr>Table of Contents</vt:lpstr>
      <vt:lpstr>Machine Learning</vt:lpstr>
      <vt:lpstr>PowerPoint Presentation</vt:lpstr>
      <vt:lpstr>Why is it so powerful</vt:lpstr>
      <vt:lpstr>PowerPoint Presentation</vt:lpstr>
      <vt:lpstr>Algorithms</vt:lpstr>
      <vt:lpstr>PowerPoint Presentation</vt:lpstr>
      <vt:lpstr>PowerPoint Presentation</vt:lpstr>
      <vt:lpstr>Linear Regression</vt:lpstr>
      <vt:lpstr>Cost Function</vt:lpstr>
      <vt:lpstr>Our Goal</vt:lpstr>
      <vt:lpstr>Gradient Descent</vt:lpstr>
      <vt:lpstr>How it works</vt:lpstr>
      <vt:lpstr>Adding more features</vt:lpstr>
      <vt:lpstr>Polynomial Regression</vt:lpstr>
      <vt:lpstr>Logistic Regression(Classification)</vt:lpstr>
      <vt:lpstr>Example</vt:lpstr>
      <vt:lpstr>One vs all</vt:lpstr>
      <vt:lpstr>Regularization</vt:lpstr>
      <vt:lpstr>Applying Machine Learning</vt:lpstr>
      <vt:lpstr>PowerPoint Presentation</vt:lpstr>
      <vt:lpstr>Clustering</vt:lpstr>
      <vt:lpstr>Image Compression</vt:lpstr>
      <vt:lpstr>Image Compression</vt:lpstr>
      <vt:lpstr>Reinforcement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 of Machine Learning </vt:lpstr>
      <vt:lpstr>Programming  Example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and Deep Learning</dc:title>
  <dc:creator>BHARATHI KANNAN.N</dc:creator>
  <cp:lastModifiedBy>BHARATHI KANNAN.N</cp:lastModifiedBy>
  <cp:revision>21</cp:revision>
  <dcterms:created xsi:type="dcterms:W3CDTF">2020-06-13T04:19:29Z</dcterms:created>
  <dcterms:modified xsi:type="dcterms:W3CDTF">2020-06-13T08:40:59Z</dcterms:modified>
  <cp:category>Artificial Intelligence</cp:category>
</cp:coreProperties>
</file>